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9144000"/>
  <p:notesSz cx="6797675" cy="9926625"/>
  <p:embeddedFontLst>
    <p:embeddedFont>
      <p:font typeface="Roboto"/>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30" roundtripDataSignature="AMtx7mjYOcjxfV9twOG95M3VMeV5Jt1N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regular.fntdata"/><Relationship Id="rId25" Type="http://schemas.openxmlformats.org/officeDocument/2006/relationships/slide" Target="slides/slide20.xml"/><Relationship Id="rId28" Type="http://schemas.openxmlformats.org/officeDocument/2006/relationships/font" Target="fonts/Roboto-italic.fntdata"/><Relationship Id="rId27" Type="http://schemas.openxmlformats.org/officeDocument/2006/relationships/font" Target="fonts/Robot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Roboto-boldItalic.fntdata"/><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 of you know the </a:t>
            </a:r>
            <a:r>
              <a:rPr lang="en-GB"/>
              <a:t>impact</a:t>
            </a:r>
            <a:r>
              <a:rPr lang="en-GB"/>
              <a:t> of Autism on learning, and the impact of any learning difficulties on how our young people are going to process their changing bodies, how they would communicate those changes and any questions or worries they may have. What is really important to keep in mind is that all our </a:t>
            </a:r>
            <a:r>
              <a:rPr lang="en-GB"/>
              <a:t>young</a:t>
            </a:r>
            <a:r>
              <a:rPr lang="en-GB"/>
              <a:t> people are going to be developing physically and emotionally like any of their peers. </a:t>
            </a:r>
            <a:endParaRPr/>
          </a:p>
        </p:txBody>
      </p:sp>
      <p:sp>
        <p:nvSpPr>
          <p:cNvPr id="64" name="Google Shape;64;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24f5af0b16a_0_75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71" name="Google Shape;71;g24f5af0b16a_0_75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24f9a1d836d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77" name="Google Shape;77;g24f9a1d836d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256032" lvl="0" marL="365760" rtl="0" algn="just">
              <a:lnSpc>
                <a:spcPct val="143750"/>
              </a:lnSpc>
              <a:spcBef>
                <a:spcPts val="1600"/>
              </a:spcBef>
              <a:spcAft>
                <a:spcPts val="0"/>
              </a:spcAft>
              <a:buClr>
                <a:srgbClr val="2DA2BF"/>
              </a:buClr>
              <a:buSzPts val="1088"/>
              <a:buFont typeface="Noto Sans Symbols"/>
              <a:buChar char="🞂"/>
            </a:pPr>
            <a:r>
              <a:t/>
            </a:r>
            <a:endParaRPr b="1" sz="1600">
              <a:solidFill>
                <a:srgbClr val="DA1F28"/>
              </a:solidFill>
              <a:latin typeface="Lucida Sans"/>
              <a:ea typeface="Lucida Sans"/>
              <a:cs typeface="Lucida Sans"/>
              <a:sym typeface="Lucida Sans"/>
            </a:endParaRPr>
          </a:p>
          <a:p>
            <a:pPr indent="-248157" lvl="0" marL="365760" rtl="0" algn="l">
              <a:lnSpc>
                <a:spcPct val="80000"/>
              </a:lnSpc>
              <a:spcBef>
                <a:spcPts val="0"/>
              </a:spcBef>
              <a:spcAft>
                <a:spcPts val="0"/>
              </a:spcAft>
              <a:buClr>
                <a:srgbClr val="595959"/>
              </a:buClr>
              <a:buSzPts val="1100"/>
              <a:buFont typeface="Arial"/>
              <a:buChar char="🞂"/>
            </a:pPr>
            <a:r>
              <a:rPr lang="en-GB">
                <a:solidFill>
                  <a:srgbClr val="595959"/>
                </a:solidFill>
              </a:rPr>
              <a:t>To embrace the challenges of creating a happy and successful adult life, pupils need knowledge that will enable them to make informed decisions about their wellbeing, health and relationships and to build their self-efficacy. Pupils can also put this knowledge into practice as they develop the capacity to make sound decisions when facing risks, challenges and complex contexts.</a:t>
            </a:r>
            <a:endParaRPr>
              <a:solidFill>
                <a:srgbClr val="595959"/>
              </a:solidFill>
            </a:endParaRPr>
          </a:p>
          <a:p>
            <a:pPr indent="-248157" lvl="0" marL="365760" rtl="0" algn="l">
              <a:lnSpc>
                <a:spcPct val="80000"/>
              </a:lnSpc>
              <a:spcBef>
                <a:spcPts val="0"/>
              </a:spcBef>
              <a:spcAft>
                <a:spcPts val="0"/>
              </a:spcAft>
              <a:buClr>
                <a:srgbClr val="595959"/>
              </a:buClr>
              <a:buSzPts val="1100"/>
              <a:buFont typeface="Arial"/>
              <a:buChar char="🞂"/>
            </a:pPr>
            <a:r>
              <a:rPr lang="en-GB">
                <a:solidFill>
                  <a:srgbClr val="595959"/>
                </a:solidFill>
              </a:rPr>
              <a:t>High quality, evidence-based and age-appropriate teaching of these subjects can help prepare pupils for the opportunities, responsibilities and experiences of adult life. They can also enable schools to promote the spiritual, moral, social, cultural, mental and physical development of pupils, at school and in society.</a:t>
            </a:r>
            <a:endParaRPr>
              <a:solidFill>
                <a:srgbClr val="595959"/>
              </a:solidFill>
            </a:endParaRPr>
          </a:p>
          <a:p>
            <a:pPr indent="-256793" lvl="0" marL="365760" rtl="0" algn="just">
              <a:lnSpc>
                <a:spcPct val="143750"/>
              </a:lnSpc>
              <a:spcBef>
                <a:spcPts val="1600"/>
              </a:spcBef>
              <a:spcAft>
                <a:spcPts val="0"/>
              </a:spcAft>
              <a:buClr>
                <a:srgbClr val="2DA2BF"/>
              </a:buClr>
              <a:buSzPts val="1100"/>
              <a:buFont typeface="Noto Sans Symbols"/>
              <a:buChar char="🞂"/>
            </a:pPr>
            <a:r>
              <a:rPr lang="en-GB">
                <a:solidFill>
                  <a:srgbClr val="595959"/>
                </a:solidFill>
              </a:rPr>
              <a:t>The Relationships Education, Relationships and Sex Education and Health Education (England) Regulations 2019 make </a:t>
            </a:r>
            <a:r>
              <a:rPr b="1" lang="en-GB">
                <a:solidFill>
                  <a:srgbClr val="595959"/>
                </a:solidFill>
              </a:rPr>
              <a:t>Relationships Education</a:t>
            </a:r>
            <a:r>
              <a:rPr lang="en-GB">
                <a:solidFill>
                  <a:srgbClr val="595959"/>
                </a:solidFill>
              </a:rPr>
              <a:t> compulsory for all pupils in primary schools and </a:t>
            </a:r>
            <a:r>
              <a:rPr b="1" lang="en-GB">
                <a:solidFill>
                  <a:srgbClr val="595959"/>
                </a:solidFill>
              </a:rPr>
              <a:t>Relationships and Sex Education</a:t>
            </a:r>
            <a:r>
              <a:rPr lang="en-GB">
                <a:solidFill>
                  <a:srgbClr val="595959"/>
                </a:solidFill>
              </a:rPr>
              <a:t> (RSE) compulsory for all pupils in secondary schools. They also make </a:t>
            </a:r>
            <a:r>
              <a:rPr b="1" lang="en-GB">
                <a:solidFill>
                  <a:srgbClr val="595959"/>
                </a:solidFill>
              </a:rPr>
              <a:t>Health Education compulsory in all schools.</a:t>
            </a:r>
            <a:endParaRPr b="1">
              <a:solidFill>
                <a:srgbClr val="595959"/>
              </a:solidFill>
            </a:endParaRPr>
          </a:p>
          <a:p>
            <a:pPr indent="-256793" lvl="0" marL="365760" rtl="0" algn="just">
              <a:lnSpc>
                <a:spcPct val="143750"/>
              </a:lnSpc>
              <a:spcBef>
                <a:spcPts val="1600"/>
              </a:spcBef>
              <a:spcAft>
                <a:spcPts val="0"/>
              </a:spcAft>
              <a:buClr>
                <a:srgbClr val="2DA2BF"/>
              </a:buClr>
              <a:buSzPts val="1100"/>
              <a:buFont typeface="Noto Sans Symbols"/>
              <a:buChar char="🞂"/>
            </a:pPr>
            <a:r>
              <a:rPr b="1" lang="en-GB">
                <a:solidFill>
                  <a:srgbClr val="DA1F28"/>
                </a:solidFill>
                <a:latin typeface="Lucida Sans"/>
                <a:ea typeface="Lucida Sans"/>
                <a:cs typeface="Lucida Sans"/>
                <a:sym typeface="Lucida Sans"/>
              </a:rPr>
              <a:t>Pupils with autism and learning difficulties are more likely to lack social understanding and therefore schools have a responsibility to teach them what is socially acceptable and what isn’t. All schools have a duty to deliver RSHE in a way pupils can understand.</a:t>
            </a:r>
            <a:endParaRPr>
              <a:solidFill>
                <a:srgbClr val="AF7B51"/>
              </a:solidFill>
              <a:latin typeface="Calibri"/>
              <a:ea typeface="Calibri"/>
              <a:cs typeface="Calibri"/>
              <a:sym typeface="Calibri"/>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24f45c14074_0_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800"/>
              <a:buFont typeface="Arial"/>
              <a:buNone/>
            </a:pPr>
            <a:r>
              <a:t/>
            </a:r>
            <a:endParaRPr/>
          </a:p>
        </p:txBody>
      </p:sp>
      <p:sp>
        <p:nvSpPr>
          <p:cNvPr id="83" name="Google Shape;83;g24f45c14074_0_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24f9a1d836d_0_15: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298450" lvl="0" marL="457200" rtl="0" algn="just">
              <a:lnSpc>
                <a:spcPct val="143750"/>
              </a:lnSpc>
              <a:spcBef>
                <a:spcPts val="1600"/>
              </a:spcBef>
              <a:spcAft>
                <a:spcPts val="0"/>
              </a:spcAft>
              <a:buSzPts val="1100"/>
              <a:buAutoNum type="arabicPeriod"/>
            </a:pPr>
            <a:r>
              <a:rPr lang="en-GB" sz="1600">
                <a:solidFill>
                  <a:schemeClr val="dk1"/>
                </a:solidFill>
              </a:rPr>
              <a:t>A good understanding of pupils’ faith backgrounds and positive relationships between the school and local faith communities help to create a constructive context for the teaching of these subjects. </a:t>
            </a:r>
            <a:endParaRPr sz="1600">
              <a:solidFill>
                <a:schemeClr val="dk1"/>
              </a:solidFill>
            </a:endParaRPr>
          </a:p>
          <a:p>
            <a:pPr indent="-330200" lvl="0" marL="457200" rtl="0" algn="just">
              <a:lnSpc>
                <a:spcPct val="143750"/>
              </a:lnSpc>
              <a:spcBef>
                <a:spcPts val="1600"/>
              </a:spcBef>
              <a:spcAft>
                <a:spcPts val="0"/>
              </a:spcAft>
              <a:buClr>
                <a:schemeClr val="dk1"/>
              </a:buClr>
              <a:buSzPts val="1600"/>
              <a:buAutoNum type="arabicPeriod"/>
            </a:pPr>
            <a:r>
              <a:rPr lang="en-GB" sz="1600">
                <a:solidFill>
                  <a:schemeClr val="dk1"/>
                </a:solidFill>
              </a:rPr>
              <a:t>This is particularly important when planning teaching for pupils with special educational needs and disabilities who represent a large minority of pupils. High quality teaching that is differentiated and personalised will be the starting point to ensure accessibility.</a:t>
            </a:r>
            <a:endParaRPr sz="1600">
              <a:solidFill>
                <a:schemeClr val="dk1"/>
              </a:solidFill>
            </a:endParaRPr>
          </a:p>
        </p:txBody>
      </p:sp>
      <p:sp>
        <p:nvSpPr>
          <p:cNvPr id="89" name="Google Shape;89;g24f9a1d836d_0_1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4f9a1d836d_0_8: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g24f9a1d836d_0_8: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8: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24f45c14074_0_1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345186" lvl="0" marL="457200" rtl="0" algn="l">
              <a:lnSpc>
                <a:spcPct val="115000"/>
              </a:lnSpc>
              <a:spcBef>
                <a:spcPts val="0"/>
              </a:spcBef>
              <a:spcAft>
                <a:spcPts val="0"/>
              </a:spcAft>
              <a:buClr>
                <a:schemeClr val="dk1"/>
              </a:buClr>
              <a:buSzPts val="1836"/>
              <a:buAutoNum type="arabicPeriod"/>
            </a:pPr>
            <a:r>
              <a:rPr lang="en-GB" sz="2000">
                <a:solidFill>
                  <a:schemeClr val="dk1"/>
                </a:solidFill>
                <a:highlight>
                  <a:schemeClr val="lt1"/>
                </a:highlight>
              </a:rPr>
              <a:t>The </a:t>
            </a:r>
            <a:r>
              <a:rPr lang="en-GB" sz="2000">
                <a:solidFill>
                  <a:schemeClr val="dk1"/>
                </a:solidFill>
              </a:rPr>
              <a:t>NSPCC has looked at studies and case reviews and reports that the lack of effective RSHE or safety and awareness work with disabled children adds to their risk of being abused.</a:t>
            </a:r>
            <a:endParaRPr sz="2000">
              <a:solidFill>
                <a:schemeClr val="dk1"/>
              </a:solidFill>
            </a:endParaRPr>
          </a:p>
          <a:p>
            <a:pPr indent="-298450" lvl="0" marL="457200" rtl="0" algn="l">
              <a:lnSpc>
                <a:spcPct val="115000"/>
              </a:lnSpc>
              <a:spcBef>
                <a:spcPts val="0"/>
              </a:spcBef>
              <a:spcAft>
                <a:spcPts val="0"/>
              </a:spcAft>
              <a:buSzPts val="1100"/>
              <a:buAutoNum type="arabicPeriod"/>
            </a:pPr>
            <a:r>
              <a:rPr lang="en-GB" sz="2000">
                <a:solidFill>
                  <a:schemeClr val="dk1"/>
                </a:solidFill>
              </a:rPr>
              <a:t>– these can be distressing if they don’t understand what is happening to their bodies and emotions.</a:t>
            </a:r>
            <a:endParaRPr sz="2000">
              <a:solidFill>
                <a:schemeClr val="dk1"/>
              </a:solidFill>
            </a:endParaRPr>
          </a:p>
          <a:p>
            <a:pPr indent="-389636" lvl="0" marL="457200" rtl="0" algn="l">
              <a:lnSpc>
                <a:spcPct val="115000"/>
              </a:lnSpc>
              <a:spcBef>
                <a:spcPts val="400"/>
              </a:spcBef>
              <a:spcAft>
                <a:spcPts val="0"/>
              </a:spcAft>
              <a:buClr>
                <a:schemeClr val="dk1"/>
              </a:buClr>
              <a:buSzPts val="2536"/>
              <a:buAutoNum type="arabicPeriod"/>
            </a:pPr>
            <a:r>
              <a:rPr lang="en-GB" sz="2000">
                <a:solidFill>
                  <a:schemeClr val="dk1"/>
                </a:solidFill>
              </a:rPr>
              <a:t>It is the school’s duty to deliver it in a way they can understand.</a:t>
            </a:r>
            <a:endParaRPr sz="2000">
              <a:solidFill>
                <a:schemeClr val="dk1"/>
              </a:solidFill>
            </a:endParaRPr>
          </a:p>
          <a:p>
            <a:pPr indent="-355600" lvl="0" marL="457200" rtl="0" algn="l">
              <a:lnSpc>
                <a:spcPct val="115000"/>
              </a:lnSpc>
              <a:spcBef>
                <a:spcPts val="0"/>
              </a:spcBef>
              <a:spcAft>
                <a:spcPts val="0"/>
              </a:spcAft>
              <a:buClr>
                <a:schemeClr val="dk1"/>
              </a:buClr>
              <a:buSzPts val="2000"/>
              <a:buAutoNum type="arabicPeriod"/>
            </a:pPr>
            <a:r>
              <a:t/>
            </a:r>
            <a:endParaRPr sz="2000">
              <a:solidFill>
                <a:schemeClr val="dk1"/>
              </a:solidFill>
            </a:endParaRPr>
          </a:p>
        </p:txBody>
      </p:sp>
      <p:sp>
        <p:nvSpPr>
          <p:cNvPr id="107" name="Google Shape;107;g24f45c14074_0_1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9: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0: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24f45c14074_0_18: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g24f45c14074_0_18: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4f9a1d836d_0_22: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g24f9a1d836d_0_2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24f45c14074_0_36: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24f45c14074_0_36: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24f45c14074_0_23: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24f45c14074_0_23: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24f45c14074_0_3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24f45c14074_0_3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g25291d483e6_0_163"/>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g25291d483e6_0_163"/>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g25291d483e6_0_16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g25291d483e6_0_167"/>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g25291d483e6_0_16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g25291d483e6_0_170"/>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g25291d483e6_0_170"/>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g25291d483e6_0_17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g25291d483e6_0_174"/>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g25291d483e6_0_174"/>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g25291d483e6_0_174"/>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g25291d483e6_0_17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g25291d483e6_0_179"/>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g25291d483e6_0_17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g25291d483e6_0_182"/>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g25291d483e6_0_182"/>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g25291d483e6_0_18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g25291d483e6_0_186"/>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g25291d483e6_0_18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g25291d483e6_0_18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g25291d483e6_0_189"/>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g25291d483e6_0_189"/>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g25291d483e6_0_189"/>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g25291d483e6_0_18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g25291d483e6_0_195"/>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g25291d483e6_0_19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g25291d483e6_0_198"/>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g25291d483e6_0_198"/>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g25291d483e6_0_19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g25291d483e6_0_20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g25291d483e6_0_204"/>
          <p:cNvSpPr txBox="1"/>
          <p:nvPr>
            <p:ph idx="1" type="body"/>
          </p:nvPr>
        </p:nvSpPr>
        <p:spPr>
          <a:xfrm>
            <a:off x="457200" y="1481328"/>
            <a:ext cx="8229600" cy="4526100"/>
          </a:xfrm>
          <a:prstGeom prst="rect">
            <a:avLst/>
          </a:prstGeom>
          <a:noFill/>
          <a:ln>
            <a:noFill/>
          </a:ln>
        </p:spPr>
        <p:txBody>
          <a:bodyPr anchorCtr="0" anchor="t" bIns="45700" lIns="91425" spcFirstLastPara="1" rIns="91425" wrap="square" tIns="45700">
            <a:normAutofit/>
          </a:bodyPr>
          <a:lstStyle>
            <a:lvl1pPr indent="-306324" lvl="0" marL="457200" rtl="0" algn="l">
              <a:spcBef>
                <a:spcPts val="400"/>
              </a:spcBef>
              <a:spcAft>
                <a:spcPts val="0"/>
              </a:spcAft>
              <a:buSzPts val="1224"/>
              <a:buChar char="●"/>
              <a:defRPr/>
            </a:lvl1pPr>
            <a:lvl2pPr indent="-342900" lvl="1" marL="914400" rtl="0" algn="l">
              <a:spcBef>
                <a:spcPts val="324"/>
              </a:spcBef>
              <a:spcAft>
                <a:spcPts val="0"/>
              </a:spcAft>
              <a:buSzPts val="1800"/>
              <a:buChar char="○"/>
              <a:defRPr/>
            </a:lvl2pPr>
            <a:lvl3pPr indent="-342900" lvl="2" marL="1371600" rtl="0" algn="l">
              <a:spcBef>
                <a:spcPts val="1200"/>
              </a:spcBef>
              <a:spcAft>
                <a:spcPts val="0"/>
              </a:spcAft>
              <a:buSzPts val="1800"/>
              <a:buChar char="■"/>
              <a:defRPr/>
            </a:lvl3pPr>
            <a:lvl4pPr indent="-342900" lvl="3" marL="1828800" rtl="0" algn="l">
              <a:spcBef>
                <a:spcPts val="1200"/>
              </a:spcBef>
              <a:spcAft>
                <a:spcPts val="0"/>
              </a:spcAft>
              <a:buSzPts val="1800"/>
              <a:buChar char="●"/>
              <a:defRPr/>
            </a:lvl4pPr>
            <a:lvl5pPr indent="-342900" lvl="4" marL="2286000" rtl="0" algn="l">
              <a:spcBef>
                <a:spcPts val="1200"/>
              </a:spcBef>
              <a:spcAft>
                <a:spcPts val="0"/>
              </a:spcAft>
              <a:buSzPts val="1800"/>
              <a:buChar char="○"/>
              <a:defRPr/>
            </a:lvl5pPr>
            <a:lvl6pPr indent="-342900" lvl="5" marL="2743200" rtl="0" algn="l">
              <a:spcBef>
                <a:spcPts val="1200"/>
              </a:spcBef>
              <a:spcAft>
                <a:spcPts val="0"/>
              </a:spcAft>
              <a:buSzPts val="1800"/>
              <a:buChar char="■"/>
              <a:defRPr/>
            </a:lvl6pPr>
            <a:lvl7pPr indent="-342900" lvl="6" marL="3200400" rtl="0" algn="l">
              <a:spcBef>
                <a:spcPts val="1200"/>
              </a:spcBef>
              <a:spcAft>
                <a:spcPts val="0"/>
              </a:spcAft>
              <a:buSzPts val="1800"/>
              <a:buChar char="●"/>
              <a:defRPr/>
            </a:lvl7pPr>
            <a:lvl8pPr indent="-342900" lvl="7" marL="3657600" rtl="0" algn="l">
              <a:spcBef>
                <a:spcPts val="1200"/>
              </a:spcBef>
              <a:spcAft>
                <a:spcPts val="0"/>
              </a:spcAft>
              <a:buSzPts val="1800"/>
              <a:buChar char="○"/>
              <a:defRPr/>
            </a:lvl8pPr>
            <a:lvl9pPr indent="-342900" lvl="8" marL="4114800" rtl="0" algn="l">
              <a:spcBef>
                <a:spcPts val="1200"/>
              </a:spcBef>
              <a:spcAft>
                <a:spcPts val="1200"/>
              </a:spcAft>
              <a:buSzPts val="1800"/>
              <a:buChar char="■"/>
              <a:defRPr/>
            </a:lvl9pPr>
          </a:lstStyle>
          <a:p/>
        </p:txBody>
      </p:sp>
      <p:sp>
        <p:nvSpPr>
          <p:cNvPr id="52" name="Google Shape;52;g25291d483e6_0_204"/>
          <p:cNvSpPr txBox="1"/>
          <p:nvPr>
            <p:ph idx="10" type="dt"/>
          </p:nvPr>
        </p:nvSpPr>
        <p:spPr>
          <a:xfrm>
            <a:off x="6727032" y="6407944"/>
            <a:ext cx="1920300" cy="365700"/>
          </a:xfrm>
          <a:prstGeom prst="rect">
            <a:avLst/>
          </a:prstGeom>
          <a:noFill/>
          <a:ln>
            <a:noFill/>
          </a:ln>
        </p:spPr>
        <p:txBody>
          <a:bodyPr anchorCtr="0" anchor="b"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3" name="Google Shape;53;g25291d483e6_0_204"/>
          <p:cNvSpPr txBox="1"/>
          <p:nvPr>
            <p:ph idx="11" type="ftr"/>
          </p:nvPr>
        </p:nvSpPr>
        <p:spPr>
          <a:xfrm>
            <a:off x="4380072" y="6407944"/>
            <a:ext cx="2350800" cy="365100"/>
          </a:xfrm>
          <a:prstGeom prst="rect">
            <a:avLst/>
          </a:prstGeom>
          <a:noFill/>
          <a:ln>
            <a:noFill/>
          </a:ln>
        </p:spPr>
        <p:txBody>
          <a:bodyPr anchorCtr="0" anchor="b"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g25291d483e6_0_204"/>
          <p:cNvSpPr txBox="1"/>
          <p:nvPr>
            <p:ph idx="12" type="sldNum"/>
          </p:nvPr>
        </p:nvSpPr>
        <p:spPr>
          <a:xfrm>
            <a:off x="8647272" y="6407944"/>
            <a:ext cx="365700" cy="365100"/>
          </a:xfrm>
          <a:prstGeom prst="rect">
            <a:avLst/>
          </a:prstGeom>
          <a:noFill/>
          <a:ln>
            <a:noFill/>
          </a:ln>
        </p:spPr>
        <p:txBody>
          <a:bodyPr anchorCtr="0" anchor="b" bIns="45700" lIns="91425" spcFirstLastPara="1" rIns="91425" wrap="square" tIns="45700">
            <a:norm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55" name="Google Shape;55;g25291d483e6_0_20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Clr>
                <a:schemeClr val="dk2"/>
              </a:buClr>
              <a:buSzPts val="1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g25291d483e6_0_15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g25291d483e6_0_159"/>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g25291d483e6_0_159"/>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hyperlink" Target="https://amaze.org/?topic=puberty" TargetMode="External"/><Relationship Id="rId4" Type="http://schemas.openxmlformats.org/officeDocument/2006/relationships/hyperlink" Target="https://www.bbc.co.uk/teach/class-clips-video/pshe-ks2-operation-ouch-how-are-babies-made-full-programme/zhtnydm" TargetMode="External"/><Relationship Id="rId5" Type="http://schemas.openxmlformats.org/officeDocument/2006/relationships/hyperlink" Target="https://www.bbc.co.uk/teach/class-clips-video/pshe-ks2-operation-ouch-how-are-babies-made-puberty/zghnf82" TargetMode="External"/><Relationship Id="rId6" Type="http://schemas.openxmlformats.org/officeDocument/2006/relationships/hyperlink" Target="https://kidshealth.org/en/teens/menstruation.html" TargetMode="External"/><Relationship Id="rId7" Type="http://schemas.openxmlformats.org/officeDocument/2006/relationships/hyperlink" Target="https://www.youtube.com/watch?v=RJtbLfJ_kRk%20" TargetMode="External"/><Relationship Id="rId8" Type="http://schemas.openxmlformats.org/officeDocument/2006/relationships/hyperlink" Target="https://www.outspokeneducation.com/%20"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hyperlink" Target="https://www.nspcc.org.uk/keeping-children-safe/" TargetMode="External"/><Relationship Id="rId4" Type="http://schemas.openxmlformats.org/officeDocument/2006/relationships/hyperlink" Target="https://www.outspokeneducation.com/ages-6-to-10%20" TargetMode="External"/><Relationship Id="rId5" Type="http://schemas.openxmlformats.org/officeDocument/2006/relationships/hyperlink" Target="https://www.youtube.com/channel/UC2WU7DnczQPPAEzq47jDwFA" TargetMode="External"/><Relationship Id="rId6" Type="http://schemas.openxmlformats.org/officeDocument/2006/relationships/hyperlink" Target="https://www.stopitnow.org.uk/wp-content/uploads/2020/10/Stop_It_Now_harmful_sexual_behaviour_prevention_toolkit_Oct_2020.pdf" TargetMode="External"/><Relationship Id="rId7" Type="http://schemas.openxmlformats.org/officeDocument/2006/relationships/hyperlink" Target="https://www.dsscotland.org.uk/resources/publications/for-parents-of-young-people/"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lnSpcReduction="20000"/>
          </a:bodyPr>
          <a:lstStyle/>
          <a:p>
            <a:pPr indent="-256032" lvl="0" marL="365760" rtl="0" algn="ctr">
              <a:spcBef>
                <a:spcPts val="0"/>
              </a:spcBef>
              <a:spcAft>
                <a:spcPts val="0"/>
              </a:spcAft>
              <a:buSzPts val="3264"/>
              <a:buNone/>
            </a:pPr>
            <a:r>
              <a:rPr lang="en-GB" sz="4800">
                <a:solidFill>
                  <a:srgbClr val="38761D"/>
                </a:solidFill>
              </a:rPr>
              <a:t>Puberty and Growing up</a:t>
            </a:r>
            <a:endParaRPr sz="4800">
              <a:solidFill>
                <a:srgbClr val="38761D"/>
              </a:solidFill>
            </a:endParaRPr>
          </a:p>
          <a:p>
            <a:pPr indent="-256032" lvl="0" marL="365760" rtl="0" algn="ctr">
              <a:spcBef>
                <a:spcPts val="0"/>
              </a:spcBef>
              <a:spcAft>
                <a:spcPts val="0"/>
              </a:spcAft>
              <a:buSzPts val="3264"/>
              <a:buNone/>
            </a:pPr>
            <a:r>
              <a:rPr lang="en-GB" sz="3800">
                <a:solidFill>
                  <a:srgbClr val="38761D"/>
                </a:solidFill>
              </a:rPr>
              <a:t>RSHE (Relationships, Sex and Health Education)</a:t>
            </a:r>
            <a:endParaRPr sz="3800">
              <a:solidFill>
                <a:srgbClr val="38761D"/>
              </a:solidFill>
            </a:endParaRPr>
          </a:p>
          <a:p>
            <a:pPr indent="-256032" lvl="0" marL="365760" rtl="0" algn="ctr">
              <a:spcBef>
                <a:spcPts val="0"/>
              </a:spcBef>
              <a:spcAft>
                <a:spcPts val="0"/>
              </a:spcAft>
              <a:buSzPts val="3264"/>
              <a:buNone/>
            </a:pPr>
            <a:r>
              <a:t/>
            </a:r>
            <a:endParaRPr sz="100">
              <a:solidFill>
                <a:srgbClr val="38761D"/>
              </a:solidFill>
              <a:latin typeface="Comic Sans MS"/>
              <a:ea typeface="Comic Sans MS"/>
              <a:cs typeface="Comic Sans MS"/>
              <a:sym typeface="Comic Sans MS"/>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l">
              <a:spcBef>
                <a:spcPts val="400"/>
              </a:spcBef>
              <a:spcAft>
                <a:spcPts val="0"/>
              </a:spcAft>
              <a:buSzPts val="1836"/>
              <a:buNone/>
            </a:pPr>
            <a:r>
              <a:t/>
            </a:r>
            <a:endParaRPr/>
          </a:p>
          <a:p>
            <a:pPr indent="-256032" lvl="0" marL="365760" rtl="0" algn="ctr">
              <a:spcBef>
                <a:spcPts val="0"/>
              </a:spcBef>
              <a:spcAft>
                <a:spcPts val="0"/>
              </a:spcAft>
              <a:buClr>
                <a:schemeClr val="dk1"/>
              </a:buClr>
              <a:buSzPts val="3264"/>
              <a:buFont typeface="Arial"/>
              <a:buNone/>
            </a:pPr>
            <a:r>
              <a:t/>
            </a:r>
            <a:endParaRPr sz="1500">
              <a:solidFill>
                <a:srgbClr val="358314"/>
              </a:solidFill>
              <a:latin typeface="Comic Sans MS"/>
              <a:ea typeface="Comic Sans MS"/>
              <a:cs typeface="Comic Sans MS"/>
              <a:sym typeface="Comic Sans MS"/>
            </a:endParaRPr>
          </a:p>
          <a:p>
            <a:pPr indent="-256032" lvl="0" marL="365760" rtl="0" algn="ctr">
              <a:spcBef>
                <a:spcPts val="0"/>
              </a:spcBef>
              <a:spcAft>
                <a:spcPts val="0"/>
              </a:spcAft>
              <a:buClr>
                <a:schemeClr val="dk1"/>
              </a:buClr>
              <a:buSzPts val="3264"/>
              <a:buFont typeface="Arial"/>
              <a:buNone/>
            </a:pPr>
            <a:r>
              <a:t/>
            </a:r>
            <a:endParaRPr sz="1500">
              <a:solidFill>
                <a:srgbClr val="358314"/>
              </a:solidFill>
              <a:latin typeface="Comic Sans MS"/>
              <a:ea typeface="Comic Sans MS"/>
              <a:cs typeface="Comic Sans MS"/>
              <a:sym typeface="Comic Sans MS"/>
            </a:endParaRPr>
          </a:p>
          <a:p>
            <a:pPr indent="-256032" lvl="0" marL="365760" rtl="0" algn="ctr">
              <a:spcBef>
                <a:spcPts val="0"/>
              </a:spcBef>
              <a:spcAft>
                <a:spcPts val="0"/>
              </a:spcAft>
              <a:buClr>
                <a:schemeClr val="dk1"/>
              </a:buClr>
              <a:buSzPts val="3264"/>
              <a:buFont typeface="Arial"/>
              <a:buNone/>
            </a:pPr>
            <a:r>
              <a:t/>
            </a:r>
            <a:endParaRPr sz="1500">
              <a:solidFill>
                <a:srgbClr val="358314"/>
              </a:solidFill>
              <a:latin typeface="Comic Sans MS"/>
              <a:ea typeface="Comic Sans MS"/>
              <a:cs typeface="Comic Sans MS"/>
              <a:sym typeface="Comic Sans MS"/>
            </a:endParaRPr>
          </a:p>
          <a:p>
            <a:pPr indent="-256032" lvl="0" marL="365760" rtl="0" algn="ctr">
              <a:spcBef>
                <a:spcPts val="0"/>
              </a:spcBef>
              <a:spcAft>
                <a:spcPts val="0"/>
              </a:spcAft>
              <a:buClr>
                <a:schemeClr val="dk1"/>
              </a:buClr>
              <a:buSzPts val="3264"/>
              <a:buFont typeface="Arial"/>
              <a:buNone/>
            </a:pPr>
            <a:r>
              <a:rPr lang="en-GB" sz="1500">
                <a:solidFill>
                  <a:srgbClr val="358314"/>
                </a:solidFill>
                <a:latin typeface="Comic Sans MS"/>
                <a:ea typeface="Comic Sans MS"/>
                <a:cs typeface="Comic Sans MS"/>
                <a:sym typeface="Comic Sans MS"/>
              </a:rPr>
              <a:t>To achieve our best</a:t>
            </a:r>
            <a:r>
              <a:rPr lang="en-GB" sz="1500">
                <a:solidFill>
                  <a:srgbClr val="38761D"/>
                </a:solidFill>
                <a:latin typeface="Comic Sans MS"/>
                <a:ea typeface="Comic Sans MS"/>
                <a:cs typeface="Comic Sans MS"/>
                <a:sym typeface="Comic Sans MS"/>
              </a:rPr>
              <a:t> </a:t>
            </a:r>
            <a:endParaRPr/>
          </a:p>
        </p:txBody>
      </p:sp>
      <p:pic>
        <p:nvPicPr>
          <p:cNvPr descr="new letterhead 4" id="61" name="Google Shape;61;p1"/>
          <p:cNvPicPr preferRelativeResize="0"/>
          <p:nvPr/>
        </p:nvPicPr>
        <p:blipFill rotWithShape="1">
          <a:blip r:embed="rId3">
            <a:alphaModFix/>
          </a:blip>
          <a:srcRect b="0" l="0" r="0" t="15325"/>
          <a:stretch/>
        </p:blipFill>
        <p:spPr>
          <a:xfrm>
            <a:off x="2452950" y="3777400"/>
            <a:ext cx="4787075" cy="1376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2"/>
          <p:cNvSpPr txBox="1"/>
          <p:nvPr>
            <p:ph type="ctrTitle"/>
          </p:nvPr>
        </p:nvSpPr>
        <p:spPr>
          <a:xfrm>
            <a:off x="357158" y="285728"/>
            <a:ext cx="7851648" cy="1357322"/>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dk2"/>
              </a:buClr>
              <a:buSzPts val="4800"/>
              <a:buFont typeface="Lucida Sans"/>
              <a:buNone/>
            </a:pPr>
            <a:r>
              <a:rPr lang="en-GB"/>
              <a:t>Autism and RSHE</a:t>
            </a:r>
            <a:endParaRPr/>
          </a:p>
        </p:txBody>
      </p:sp>
      <p:sp>
        <p:nvSpPr>
          <p:cNvPr id="67" name="Google Shape;67;p2"/>
          <p:cNvSpPr txBox="1"/>
          <p:nvPr>
            <p:ph idx="1" type="subTitle"/>
          </p:nvPr>
        </p:nvSpPr>
        <p:spPr>
          <a:xfrm>
            <a:off x="243550" y="1857375"/>
            <a:ext cx="8652600" cy="2283000"/>
          </a:xfrm>
          <a:prstGeom prst="rect">
            <a:avLst/>
          </a:prstGeom>
          <a:noFill/>
          <a:ln>
            <a:noFill/>
          </a:ln>
        </p:spPr>
        <p:txBody>
          <a:bodyPr anchorCtr="0" anchor="t" bIns="45700" lIns="45700" spcFirstLastPara="1" rIns="45700" wrap="square" tIns="45700">
            <a:normAutofit fontScale="85000" lnSpcReduction="10000"/>
          </a:bodyPr>
          <a:lstStyle/>
          <a:p>
            <a:pPr indent="0" lvl="0" marL="0" rtl="0" algn="just">
              <a:spcBef>
                <a:spcPts val="0"/>
              </a:spcBef>
              <a:spcAft>
                <a:spcPts val="0"/>
              </a:spcAft>
              <a:buSzPct val="74189"/>
              <a:buNone/>
            </a:pPr>
            <a:r>
              <a:rPr b="1" lang="en-GB" sz="2474">
                <a:solidFill>
                  <a:schemeClr val="dk1"/>
                </a:solidFill>
              </a:rPr>
              <a:t>“Autism is a lifelong developmental disability that affects how a person communicates with, and relates to, other people. It also affects how they make sense of the world around them”. </a:t>
            </a:r>
            <a:r>
              <a:rPr lang="en-GB" sz="2474">
                <a:solidFill>
                  <a:schemeClr val="dk1"/>
                </a:solidFill>
              </a:rPr>
              <a:t>U</a:t>
            </a:r>
            <a:r>
              <a:rPr lang="en-GB" sz="2474">
                <a:solidFill>
                  <a:schemeClr val="dk1"/>
                </a:solidFill>
              </a:rPr>
              <a:t>nderstanding and relating to other people, and taking part in everyday family and social life may be harder for them.</a:t>
            </a:r>
            <a:endParaRPr b="1" sz="2474">
              <a:solidFill>
                <a:schemeClr val="dk1"/>
              </a:solidFill>
            </a:endParaRPr>
          </a:p>
          <a:p>
            <a:pPr indent="0" lvl="0" marL="0" rtl="0" algn="just">
              <a:spcBef>
                <a:spcPts val="400"/>
              </a:spcBef>
              <a:spcAft>
                <a:spcPts val="0"/>
              </a:spcAft>
              <a:buSzPct val="96631"/>
              <a:buNone/>
            </a:pPr>
            <a:r>
              <a:rPr lang="en-GB" sz="1900"/>
              <a:t> </a:t>
            </a:r>
            <a:endParaRPr sz="1900"/>
          </a:p>
          <a:p>
            <a:pPr indent="0" lvl="0" marL="0" rtl="0" algn="just">
              <a:spcBef>
                <a:spcPts val="400"/>
              </a:spcBef>
              <a:spcAft>
                <a:spcPts val="0"/>
              </a:spcAft>
              <a:buSzPct val="96631"/>
              <a:buNone/>
            </a:pPr>
            <a:r>
              <a:t/>
            </a:r>
            <a:endParaRPr sz="1900"/>
          </a:p>
        </p:txBody>
      </p:sp>
      <p:sp>
        <p:nvSpPr>
          <p:cNvPr id="68" name="Google Shape;68;p2"/>
          <p:cNvSpPr txBox="1"/>
          <p:nvPr/>
        </p:nvSpPr>
        <p:spPr>
          <a:xfrm>
            <a:off x="357150" y="4140375"/>
            <a:ext cx="8462100" cy="769500"/>
          </a:xfrm>
          <a:prstGeom prst="rect">
            <a:avLst/>
          </a:prstGeom>
          <a:noFill/>
          <a:ln>
            <a:noFill/>
          </a:ln>
        </p:spPr>
        <p:txBody>
          <a:bodyPr anchorCtr="0" anchor="t" bIns="91425" lIns="91425" spcFirstLastPara="1" rIns="91425" wrap="square" tIns="91425">
            <a:spAutoFit/>
          </a:bodyPr>
          <a:lstStyle/>
          <a:p>
            <a:pPr indent="0" lvl="0" marL="0" rtl="0" algn="just">
              <a:spcBef>
                <a:spcPts val="400"/>
              </a:spcBef>
              <a:spcAft>
                <a:spcPts val="0"/>
              </a:spcAft>
              <a:buClr>
                <a:schemeClr val="dk1"/>
              </a:buClr>
              <a:buSzPts val="1836"/>
              <a:buFont typeface="Arial"/>
              <a:buNone/>
            </a:pPr>
            <a:r>
              <a:rPr b="1" lang="en-GB" sz="1900">
                <a:solidFill>
                  <a:schemeClr val="accent2"/>
                </a:solidFill>
              </a:rPr>
              <a:t>Autism is a lifelong developmental condition but it will not stop pupils developing physically and emotionally.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g24f5af0b16a_0_750"/>
          <p:cNvSpPr txBox="1"/>
          <p:nvPr>
            <p:ph type="ctrTitle"/>
          </p:nvPr>
        </p:nvSpPr>
        <p:spPr>
          <a:xfrm>
            <a:off x="495350" y="493025"/>
            <a:ext cx="7837800" cy="1081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GB" sz="3780"/>
              <a:t>How schools teach young people about puberty and growing up</a:t>
            </a:r>
            <a:endParaRPr sz="3780"/>
          </a:p>
        </p:txBody>
      </p:sp>
      <p:sp>
        <p:nvSpPr>
          <p:cNvPr id="74" name="Google Shape;74;g24f5af0b16a_0_750"/>
          <p:cNvSpPr txBox="1"/>
          <p:nvPr>
            <p:ph idx="1" type="subTitle"/>
          </p:nvPr>
        </p:nvSpPr>
        <p:spPr>
          <a:xfrm>
            <a:off x="715525" y="1805325"/>
            <a:ext cx="7364400" cy="4260000"/>
          </a:xfrm>
          <a:prstGeom prst="rect">
            <a:avLst/>
          </a:prstGeom>
        </p:spPr>
        <p:txBody>
          <a:bodyPr anchorCtr="0" anchor="t" bIns="91425" lIns="91425" spcFirstLastPara="1" rIns="91425" wrap="square" tIns="91425">
            <a:normAutofit lnSpcReduction="10000"/>
          </a:bodyPr>
          <a:lstStyle/>
          <a:p>
            <a:pPr indent="-361950" lvl="0" marL="457200" rtl="0" algn="l">
              <a:spcBef>
                <a:spcPts val="0"/>
              </a:spcBef>
              <a:spcAft>
                <a:spcPts val="0"/>
              </a:spcAft>
              <a:buClr>
                <a:schemeClr val="dk1"/>
              </a:buClr>
              <a:buSzPts val="2100"/>
              <a:buChar char="●"/>
            </a:pPr>
            <a:r>
              <a:rPr lang="en-GB" sz="2100">
                <a:solidFill>
                  <a:schemeClr val="dk1"/>
                </a:solidFill>
              </a:rPr>
              <a:t>Through science lessons (body parts, life cycles of plants and animals, reproduction, etc</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PSHE lessons - self-awareness, emotions, friendships, families</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Literacy sessions - books representing the learners (autism, physical or learning difficulties, cultures and religions)</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Communication  - pupils being taught to express simple thoughts, including yes/no/preferences</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Integrated</a:t>
            </a:r>
            <a:r>
              <a:rPr lang="en-GB" sz="2100">
                <a:solidFill>
                  <a:schemeClr val="dk1"/>
                </a:solidFill>
              </a:rPr>
              <a:t> within the school day - breaks and lunch times, developing </a:t>
            </a:r>
            <a:r>
              <a:rPr lang="en-GB" sz="2100">
                <a:solidFill>
                  <a:schemeClr val="dk1"/>
                </a:solidFill>
              </a:rPr>
              <a:t>friendships</a:t>
            </a:r>
            <a:r>
              <a:rPr lang="en-GB" sz="2100">
                <a:solidFill>
                  <a:schemeClr val="dk1"/>
                </a:solidFill>
              </a:rPr>
              <a:t>, turn taking</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Targeted RSHE sessions when things occur - </a:t>
            </a:r>
            <a:r>
              <a:rPr lang="en-GB" sz="2100">
                <a:solidFill>
                  <a:schemeClr val="dk1"/>
                </a:solidFill>
              </a:rPr>
              <a:t>support</a:t>
            </a:r>
            <a:r>
              <a:rPr lang="en-GB" sz="2100">
                <a:solidFill>
                  <a:schemeClr val="dk1"/>
                </a:solidFill>
              </a:rPr>
              <a:t> </a:t>
            </a:r>
            <a:r>
              <a:rPr lang="en-GB" sz="2100">
                <a:solidFill>
                  <a:schemeClr val="dk1"/>
                </a:solidFill>
              </a:rPr>
              <a:t>understanding</a:t>
            </a:r>
            <a:r>
              <a:rPr lang="en-GB" sz="2100">
                <a:solidFill>
                  <a:schemeClr val="dk1"/>
                </a:solidFill>
              </a:rPr>
              <a:t> about appropriate touching, periods, etc</a:t>
            </a:r>
            <a:endParaRPr sz="2100">
              <a:solidFill>
                <a:schemeClr val="dk1"/>
              </a:solidFill>
            </a:endParaRPr>
          </a:p>
          <a:p>
            <a:pPr indent="-361950" lvl="0" marL="457200" rtl="0" algn="l">
              <a:spcBef>
                <a:spcPts val="0"/>
              </a:spcBef>
              <a:spcAft>
                <a:spcPts val="0"/>
              </a:spcAft>
              <a:buSzPts val="2100"/>
              <a:buChar char="●"/>
            </a:pPr>
            <a:r>
              <a:rPr lang="en-GB" sz="2100">
                <a:solidFill>
                  <a:schemeClr val="dk1"/>
                </a:solidFill>
              </a:rPr>
              <a:t>Boys and girls groups for targeted interventions/sessions</a:t>
            </a:r>
            <a:r>
              <a:rPr lang="en-GB" sz="2100"/>
              <a:t>  </a:t>
            </a:r>
            <a:endParaRPr sz="21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g24f9a1d836d_0_0"/>
          <p:cNvSpPr txBox="1"/>
          <p:nvPr>
            <p:ph type="ctrTitle"/>
          </p:nvPr>
        </p:nvSpPr>
        <p:spPr>
          <a:xfrm>
            <a:off x="495350" y="211025"/>
            <a:ext cx="7837800" cy="10812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Schools’ legal obligations</a:t>
            </a:r>
            <a:endParaRPr/>
          </a:p>
        </p:txBody>
      </p:sp>
      <p:sp>
        <p:nvSpPr>
          <p:cNvPr id="80" name="Google Shape;80;g24f9a1d836d_0_0"/>
          <p:cNvSpPr txBox="1"/>
          <p:nvPr>
            <p:ph idx="1" type="subTitle"/>
          </p:nvPr>
        </p:nvSpPr>
        <p:spPr>
          <a:xfrm>
            <a:off x="396300" y="1431050"/>
            <a:ext cx="8322000" cy="5118600"/>
          </a:xfrm>
          <a:prstGeom prst="rect">
            <a:avLst/>
          </a:prstGeom>
        </p:spPr>
        <p:txBody>
          <a:bodyPr anchorCtr="0" anchor="t" bIns="91425" lIns="91425" spcFirstLastPara="1" rIns="91425" wrap="square" tIns="91425">
            <a:noAutofit/>
          </a:bodyPr>
          <a:lstStyle/>
          <a:p>
            <a:pPr indent="-387012" lvl="0" marL="457200" rtl="0" algn="l">
              <a:lnSpc>
                <a:spcPct val="80000"/>
              </a:lnSpc>
              <a:spcBef>
                <a:spcPts val="0"/>
              </a:spcBef>
              <a:spcAft>
                <a:spcPts val="0"/>
              </a:spcAft>
              <a:buClr>
                <a:schemeClr val="dk1"/>
              </a:buClr>
              <a:buSzPts val="2495"/>
              <a:buChar char="●"/>
            </a:pPr>
            <a:r>
              <a:rPr lang="en-GB" sz="2494">
                <a:solidFill>
                  <a:schemeClr val="dk1"/>
                </a:solidFill>
              </a:rPr>
              <a:t>Pupils need knowledge that will enable them to make informed decisions about their wellbeing, health and relationships and to build their self-efficacy. </a:t>
            </a:r>
            <a:endParaRPr sz="2494">
              <a:solidFill>
                <a:schemeClr val="dk1"/>
              </a:solidFill>
            </a:endParaRPr>
          </a:p>
          <a:p>
            <a:pPr indent="-387012" lvl="0" marL="457200" rtl="0" algn="l">
              <a:lnSpc>
                <a:spcPct val="80000"/>
              </a:lnSpc>
              <a:spcBef>
                <a:spcPts val="0"/>
              </a:spcBef>
              <a:spcAft>
                <a:spcPts val="0"/>
              </a:spcAft>
              <a:buClr>
                <a:schemeClr val="dk1"/>
              </a:buClr>
              <a:buSzPts val="2495"/>
              <a:buChar char="●"/>
            </a:pPr>
            <a:r>
              <a:rPr lang="en-GB" sz="2494">
                <a:solidFill>
                  <a:schemeClr val="dk1"/>
                </a:solidFill>
              </a:rPr>
              <a:t>Prepare pupils for the opportunities, responsibilities and experiences of adult life. </a:t>
            </a:r>
            <a:endParaRPr sz="2494">
              <a:solidFill>
                <a:schemeClr val="dk1"/>
              </a:solidFill>
            </a:endParaRPr>
          </a:p>
          <a:p>
            <a:pPr indent="-387012" lvl="0" marL="457200" rtl="0" algn="l">
              <a:lnSpc>
                <a:spcPct val="80000"/>
              </a:lnSpc>
              <a:spcBef>
                <a:spcPts val="0"/>
              </a:spcBef>
              <a:spcAft>
                <a:spcPts val="0"/>
              </a:spcAft>
              <a:buClr>
                <a:schemeClr val="dk1"/>
              </a:buClr>
              <a:buSzPts val="2495"/>
              <a:buChar char="●"/>
            </a:pPr>
            <a:r>
              <a:rPr lang="en-GB" sz="2494">
                <a:solidFill>
                  <a:schemeClr val="dk1"/>
                </a:solidFill>
              </a:rPr>
              <a:t>Promote the spiritual, moral, social, cultural, mental and physical development of pupils, at school and in society.</a:t>
            </a:r>
            <a:endParaRPr sz="2494">
              <a:solidFill>
                <a:schemeClr val="dk1"/>
              </a:solidFill>
            </a:endParaRPr>
          </a:p>
          <a:p>
            <a:pPr indent="-387012" lvl="0" marL="457200" rtl="0" algn="l">
              <a:lnSpc>
                <a:spcPct val="80000"/>
              </a:lnSpc>
              <a:spcBef>
                <a:spcPts val="0"/>
              </a:spcBef>
              <a:spcAft>
                <a:spcPts val="0"/>
              </a:spcAft>
              <a:buSzPts val="2495"/>
              <a:buChar char="●"/>
            </a:pPr>
            <a:r>
              <a:rPr lang="en-GB" sz="2494">
                <a:solidFill>
                  <a:schemeClr val="dk1"/>
                </a:solidFill>
              </a:rPr>
              <a:t>The Relationships Education, Relationships and Sex Education and Health Education (England) Regulations 2019 make </a:t>
            </a:r>
            <a:r>
              <a:rPr b="1" lang="en-GB" sz="2494">
                <a:solidFill>
                  <a:schemeClr val="dk1"/>
                </a:solidFill>
              </a:rPr>
              <a:t>Relationships Education</a:t>
            </a:r>
            <a:r>
              <a:rPr lang="en-GB" sz="2494">
                <a:solidFill>
                  <a:schemeClr val="dk1"/>
                </a:solidFill>
              </a:rPr>
              <a:t> compulsory for all pupils in primary schools and </a:t>
            </a:r>
            <a:r>
              <a:rPr b="1" lang="en-GB" sz="2494">
                <a:solidFill>
                  <a:schemeClr val="dk1"/>
                </a:solidFill>
              </a:rPr>
              <a:t>Relationships and Sex Education</a:t>
            </a:r>
            <a:r>
              <a:rPr lang="en-GB" sz="2494">
                <a:solidFill>
                  <a:schemeClr val="dk1"/>
                </a:solidFill>
              </a:rPr>
              <a:t> (RSE) compulsory for all pupils in secondary schools. They also make </a:t>
            </a:r>
            <a:r>
              <a:rPr b="1" lang="en-GB" sz="2494">
                <a:solidFill>
                  <a:schemeClr val="dk1"/>
                </a:solidFill>
              </a:rPr>
              <a:t>Health Education compulsory in all schools. </a:t>
            </a:r>
            <a:r>
              <a:rPr lang="en-GB" sz="2494"/>
              <a:t> </a:t>
            </a:r>
            <a:endParaRPr sz="2494"/>
          </a:p>
          <a:p>
            <a:pPr indent="0" lvl="0" marL="0" rtl="0" algn="just">
              <a:lnSpc>
                <a:spcPct val="123750"/>
              </a:lnSpc>
              <a:spcBef>
                <a:spcPts val="1600"/>
              </a:spcBef>
              <a:spcAft>
                <a:spcPts val="0"/>
              </a:spcAft>
              <a:buSzPts val="935"/>
              <a:buNone/>
            </a:pPr>
            <a:r>
              <a:t/>
            </a:r>
            <a:endParaRPr sz="136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g24f45c14074_0_2"/>
          <p:cNvSpPr txBox="1"/>
          <p:nvPr>
            <p:ph idx="1" type="body"/>
          </p:nvPr>
        </p:nvSpPr>
        <p:spPr>
          <a:xfrm>
            <a:off x="457200" y="1600200"/>
            <a:ext cx="8229600" cy="4414800"/>
          </a:xfrm>
          <a:prstGeom prst="rect">
            <a:avLst/>
          </a:prstGeom>
          <a:noFill/>
          <a:ln>
            <a:noFill/>
          </a:ln>
        </p:spPr>
        <p:txBody>
          <a:bodyPr anchorCtr="0" anchor="t" bIns="0" lIns="0" spcFirstLastPara="1" rIns="0" wrap="square" tIns="0">
            <a:spAutoFit/>
          </a:bodyPr>
          <a:lstStyle/>
          <a:p>
            <a:pPr indent="0" lvl="0" marL="365760" rtl="0" algn="just">
              <a:spcBef>
                <a:spcPts val="0"/>
              </a:spcBef>
              <a:spcAft>
                <a:spcPts val="0"/>
              </a:spcAft>
              <a:buNone/>
            </a:pPr>
            <a:r>
              <a:t/>
            </a:r>
            <a:endParaRPr sz="1600">
              <a:solidFill>
                <a:srgbClr val="005A84"/>
              </a:solidFill>
              <a:latin typeface="Arial"/>
              <a:ea typeface="Arial"/>
              <a:cs typeface="Arial"/>
              <a:sym typeface="Arial"/>
            </a:endParaRPr>
          </a:p>
          <a:p>
            <a:pPr indent="-256032" lvl="0" marL="365760" rtl="0" algn="just">
              <a:spcBef>
                <a:spcPts val="800"/>
              </a:spcBef>
              <a:spcAft>
                <a:spcPts val="0"/>
              </a:spcAft>
              <a:buClr>
                <a:schemeClr val="dk1"/>
              </a:buClr>
              <a:buSzPts val="1088"/>
              <a:buChar char="●"/>
            </a:pPr>
            <a:r>
              <a:rPr lang="en-GB" sz="2700">
                <a:solidFill>
                  <a:schemeClr val="dk1"/>
                </a:solidFill>
                <a:latin typeface="Arial"/>
                <a:ea typeface="Arial"/>
                <a:cs typeface="Arial"/>
                <a:sym typeface="Arial"/>
              </a:rPr>
              <a:t>Special schools </a:t>
            </a:r>
            <a:r>
              <a:rPr lang="en-GB" sz="2800">
                <a:solidFill>
                  <a:schemeClr val="dk1"/>
                </a:solidFill>
                <a:latin typeface="Arial"/>
                <a:ea typeface="Arial"/>
                <a:cs typeface="Arial"/>
                <a:sym typeface="Arial"/>
              </a:rPr>
              <a:t>have flexibility to design and plan </a:t>
            </a:r>
            <a:r>
              <a:rPr b="1" lang="en-GB" sz="2800">
                <a:solidFill>
                  <a:schemeClr val="dk1"/>
                </a:solidFill>
                <a:latin typeface="Arial"/>
                <a:ea typeface="Arial"/>
                <a:cs typeface="Arial"/>
                <a:sym typeface="Arial"/>
              </a:rPr>
              <a:t>age-appropriate </a:t>
            </a:r>
            <a:r>
              <a:rPr lang="en-GB" sz="2800">
                <a:solidFill>
                  <a:schemeClr val="dk1"/>
                </a:solidFill>
                <a:latin typeface="Arial"/>
                <a:ea typeface="Arial"/>
                <a:cs typeface="Arial"/>
                <a:sym typeface="Arial"/>
              </a:rPr>
              <a:t>subject content. Therefore teaching the primary content in secondary lessons to pupils who need to build knowledge before any secondary content is taught, if needed.</a:t>
            </a:r>
            <a:endParaRPr sz="2300">
              <a:solidFill>
                <a:schemeClr val="dk1"/>
              </a:solidFill>
            </a:endParaRPr>
          </a:p>
          <a:p>
            <a:pPr indent="0" lvl="0" marL="109728" rtl="0" algn="just">
              <a:lnSpc>
                <a:spcPct val="143750"/>
              </a:lnSpc>
              <a:spcBef>
                <a:spcPts val="1600"/>
              </a:spcBef>
              <a:spcAft>
                <a:spcPts val="0"/>
              </a:spcAft>
              <a:buSzPts val="1088"/>
              <a:buNone/>
            </a:pPr>
            <a:r>
              <a:t/>
            </a:r>
            <a:endParaRPr/>
          </a:p>
          <a:p>
            <a:pPr indent="0" lvl="0" marL="365760" rtl="0" algn="just">
              <a:lnSpc>
                <a:spcPct val="143750"/>
              </a:lnSpc>
              <a:spcBef>
                <a:spcPts val="1600"/>
              </a:spcBef>
              <a:spcAft>
                <a:spcPts val="0"/>
              </a:spcAft>
              <a:buNone/>
            </a:pPr>
            <a:r>
              <a:t/>
            </a:r>
            <a:endParaRPr b="1" sz="1600">
              <a:solidFill>
                <a:schemeClr val="accent2"/>
              </a:solidFill>
              <a:latin typeface="Arial"/>
              <a:ea typeface="Arial"/>
              <a:cs typeface="Arial"/>
              <a:sym typeface="Arial"/>
            </a:endParaRPr>
          </a:p>
        </p:txBody>
      </p:sp>
      <p:sp>
        <p:nvSpPr>
          <p:cNvPr id="86" name="Google Shape;86;g24f45c14074_0_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1100"/>
              <a:buFont typeface="Arial"/>
              <a:buNone/>
            </a:pPr>
            <a:r>
              <a:rPr lang="en-GB" sz="5200"/>
              <a:t>Schools’ legal obligations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g24f9a1d836d_0_15"/>
          <p:cNvSpPr txBox="1"/>
          <p:nvPr>
            <p:ph idx="1" type="body"/>
          </p:nvPr>
        </p:nvSpPr>
        <p:spPr>
          <a:xfrm>
            <a:off x="457200" y="1358775"/>
            <a:ext cx="8229600" cy="5327400"/>
          </a:xfrm>
          <a:prstGeom prst="rect">
            <a:avLst/>
          </a:prstGeom>
          <a:noFill/>
          <a:ln>
            <a:noFill/>
          </a:ln>
        </p:spPr>
        <p:txBody>
          <a:bodyPr anchorCtr="0" anchor="t" bIns="0" lIns="0" spcFirstLastPara="1" rIns="0" wrap="square" tIns="0">
            <a:spAutoFit/>
          </a:bodyPr>
          <a:lstStyle/>
          <a:p>
            <a:pPr indent="-266446" lvl="0" marL="365760" rtl="0" algn="just">
              <a:lnSpc>
                <a:spcPct val="143750"/>
              </a:lnSpc>
              <a:spcBef>
                <a:spcPts val="1600"/>
              </a:spcBef>
              <a:spcAft>
                <a:spcPts val="0"/>
              </a:spcAft>
              <a:buClr>
                <a:schemeClr val="dk1"/>
              </a:buClr>
              <a:buSzPts val="1388"/>
              <a:buChar char="●"/>
            </a:pPr>
            <a:r>
              <a:rPr lang="en-GB" sz="1900">
                <a:solidFill>
                  <a:schemeClr val="dk1"/>
                </a:solidFill>
                <a:latin typeface="Arial"/>
                <a:ea typeface="Arial"/>
                <a:cs typeface="Arial"/>
                <a:sym typeface="Arial"/>
              </a:rPr>
              <a:t>In all schools, when teaching </a:t>
            </a:r>
            <a:r>
              <a:rPr lang="en-GB" sz="1900">
                <a:solidFill>
                  <a:schemeClr val="dk1"/>
                </a:solidFill>
              </a:rPr>
              <a:t>RSHE</a:t>
            </a:r>
            <a:r>
              <a:rPr lang="en-GB" sz="1900">
                <a:solidFill>
                  <a:schemeClr val="dk1"/>
                </a:solidFill>
                <a:latin typeface="Arial"/>
                <a:ea typeface="Arial"/>
                <a:cs typeface="Arial"/>
                <a:sym typeface="Arial"/>
              </a:rPr>
              <a:t>, the religious background of all pupils must be taken into account when planning teaching, so that the topics that are included in the core content in this guidance are appropriately handled.</a:t>
            </a:r>
            <a:endParaRPr sz="1900">
              <a:solidFill>
                <a:schemeClr val="dk1"/>
              </a:solidFill>
              <a:latin typeface="Arial"/>
              <a:ea typeface="Arial"/>
              <a:cs typeface="Arial"/>
              <a:sym typeface="Arial"/>
            </a:endParaRPr>
          </a:p>
          <a:p>
            <a:pPr indent="-298958" lvl="0" marL="365760" rtl="0" algn="just">
              <a:lnSpc>
                <a:spcPct val="143750"/>
              </a:lnSpc>
              <a:spcBef>
                <a:spcPts val="1600"/>
              </a:spcBef>
              <a:spcAft>
                <a:spcPts val="0"/>
              </a:spcAft>
              <a:buClr>
                <a:schemeClr val="dk1"/>
              </a:buClr>
              <a:buSzPts val="1900"/>
              <a:buFont typeface="Arial"/>
              <a:buChar char="●"/>
            </a:pPr>
            <a:r>
              <a:rPr lang="en-GB" sz="1900">
                <a:solidFill>
                  <a:schemeClr val="dk1"/>
                </a:solidFill>
                <a:latin typeface="Arial"/>
                <a:ea typeface="Arial"/>
                <a:cs typeface="Arial"/>
                <a:sym typeface="Arial"/>
              </a:rPr>
              <a:t>Relationships Education, RSE and Health Education must be accessible for all pupils. </a:t>
            </a:r>
            <a:endParaRPr sz="1900">
              <a:solidFill>
                <a:schemeClr val="dk1"/>
              </a:solidFill>
              <a:latin typeface="Arial"/>
              <a:ea typeface="Arial"/>
              <a:cs typeface="Arial"/>
              <a:sym typeface="Arial"/>
            </a:endParaRPr>
          </a:p>
          <a:p>
            <a:pPr indent="-298958" lvl="0" marL="365760" rtl="0" algn="just">
              <a:lnSpc>
                <a:spcPct val="143750"/>
              </a:lnSpc>
              <a:spcBef>
                <a:spcPts val="1600"/>
              </a:spcBef>
              <a:spcAft>
                <a:spcPts val="0"/>
              </a:spcAft>
              <a:buClr>
                <a:schemeClr val="dk1"/>
              </a:buClr>
              <a:buSzPts val="1900"/>
              <a:buFont typeface="Arial"/>
              <a:buChar char="●"/>
            </a:pPr>
            <a:r>
              <a:rPr lang="en-GB" sz="1900">
                <a:solidFill>
                  <a:schemeClr val="dk1"/>
                </a:solidFill>
                <a:latin typeface="Arial"/>
                <a:ea typeface="Arial"/>
                <a:cs typeface="Arial"/>
                <a:sym typeface="Aria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a:t>
            </a:r>
            <a:endParaRPr sz="1900">
              <a:solidFill>
                <a:schemeClr val="dk1"/>
              </a:solidFill>
              <a:latin typeface="Arial"/>
              <a:ea typeface="Arial"/>
              <a:cs typeface="Arial"/>
              <a:sym typeface="Arial"/>
            </a:endParaRPr>
          </a:p>
        </p:txBody>
      </p:sp>
      <p:sp>
        <p:nvSpPr>
          <p:cNvPr id="92" name="Google Shape;92;g24f9a1d836d_0_15"/>
          <p:cNvSpPr txBox="1"/>
          <p:nvPr>
            <p:ph type="title"/>
          </p:nvPr>
        </p:nvSpPr>
        <p:spPr>
          <a:xfrm>
            <a:off x="457200" y="82363"/>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900"/>
              <a:t>School’s legal obligations</a:t>
            </a:r>
            <a:endParaRPr sz="39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g24f9a1d836d_0_8"/>
          <p:cNvSpPr txBox="1"/>
          <p:nvPr>
            <p:ph idx="1" type="body"/>
          </p:nvPr>
        </p:nvSpPr>
        <p:spPr>
          <a:xfrm>
            <a:off x="457200" y="1600200"/>
            <a:ext cx="8229600" cy="2488500"/>
          </a:xfrm>
          <a:prstGeom prst="rect">
            <a:avLst/>
          </a:prstGeom>
          <a:noFill/>
          <a:ln>
            <a:noFill/>
          </a:ln>
        </p:spPr>
        <p:txBody>
          <a:bodyPr anchorCtr="0" anchor="t" bIns="0" lIns="0" spcFirstLastPara="1" rIns="0" wrap="square" tIns="0">
            <a:spAutoFit/>
          </a:bodyPr>
          <a:lstStyle/>
          <a:p>
            <a:pPr indent="-281432" lvl="0" marL="365760" rtl="0" algn="just">
              <a:lnSpc>
                <a:spcPct val="143750"/>
              </a:lnSpc>
              <a:spcBef>
                <a:spcPts val="1600"/>
              </a:spcBef>
              <a:spcAft>
                <a:spcPts val="0"/>
              </a:spcAft>
              <a:buClr>
                <a:schemeClr val="dk1"/>
              </a:buClr>
              <a:buSzPts val="1488"/>
              <a:buChar char="●"/>
            </a:pPr>
            <a:r>
              <a:rPr lang="en-GB" sz="2000">
                <a:solidFill>
                  <a:schemeClr val="dk1"/>
                </a:solidFill>
                <a:latin typeface="Arial"/>
                <a:ea typeface="Arial"/>
                <a:cs typeface="Arial"/>
                <a:sym typeface="Arial"/>
              </a:rPr>
              <a:t>Parents and carers have the right to withdraw pupils from sex education (but not Relationships or Health Education). </a:t>
            </a:r>
            <a:endParaRPr sz="2000">
              <a:solidFill>
                <a:schemeClr val="dk1"/>
              </a:solidFill>
              <a:latin typeface="Arial"/>
              <a:ea typeface="Arial"/>
              <a:cs typeface="Arial"/>
              <a:sym typeface="Arial"/>
            </a:endParaRPr>
          </a:p>
          <a:p>
            <a:pPr indent="-281432" lvl="0" marL="365760" rtl="0" algn="just">
              <a:lnSpc>
                <a:spcPct val="143750"/>
              </a:lnSpc>
              <a:spcBef>
                <a:spcPts val="1600"/>
              </a:spcBef>
              <a:spcAft>
                <a:spcPts val="0"/>
              </a:spcAft>
              <a:buClr>
                <a:schemeClr val="dk1"/>
              </a:buClr>
              <a:buSzPts val="1488"/>
              <a:buChar char="●"/>
            </a:pPr>
            <a:r>
              <a:rPr lang="en-GB" sz="2000">
                <a:solidFill>
                  <a:schemeClr val="dk1"/>
                </a:solidFill>
                <a:latin typeface="Arial"/>
                <a:ea typeface="Arial"/>
                <a:cs typeface="Arial"/>
                <a:sym typeface="Arial"/>
              </a:rPr>
              <a:t>Parents have the right to request that their child be withdrawn from some or all of sex education delivered as part of statutory RSE.</a:t>
            </a:r>
            <a:endParaRPr sz="2000">
              <a:solidFill>
                <a:schemeClr val="dk1"/>
              </a:solidFill>
              <a:latin typeface="Arial"/>
              <a:ea typeface="Arial"/>
              <a:cs typeface="Arial"/>
              <a:sym typeface="Arial"/>
            </a:endParaRPr>
          </a:p>
          <a:p>
            <a:pPr indent="-313944" lvl="0" marL="365760" rtl="0" algn="just">
              <a:lnSpc>
                <a:spcPct val="143750"/>
              </a:lnSpc>
              <a:spcBef>
                <a:spcPts val="1600"/>
              </a:spcBef>
              <a:spcAft>
                <a:spcPts val="0"/>
              </a:spcAft>
              <a:buClr>
                <a:schemeClr val="dk1"/>
              </a:buClr>
              <a:buSzPts val="2000"/>
              <a:buFont typeface="Arial"/>
              <a:buChar char="●"/>
            </a:pPr>
            <a:r>
              <a:rPr lang="en-GB" sz="2000">
                <a:solidFill>
                  <a:schemeClr val="dk1"/>
                </a:solidFill>
                <a:latin typeface="Arial"/>
                <a:ea typeface="Arial"/>
                <a:cs typeface="Arial"/>
                <a:sym typeface="Arial"/>
              </a:rPr>
              <a:t>Children cannot be withdrawn from science lessons.</a:t>
            </a:r>
            <a:endParaRPr sz="2000">
              <a:solidFill>
                <a:schemeClr val="dk1"/>
              </a:solidFill>
              <a:latin typeface="Arial"/>
              <a:ea typeface="Arial"/>
              <a:cs typeface="Arial"/>
              <a:sym typeface="Arial"/>
            </a:endParaRPr>
          </a:p>
        </p:txBody>
      </p:sp>
      <p:sp>
        <p:nvSpPr>
          <p:cNvPr id="98" name="Google Shape;98;g24f9a1d836d_0_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sz="3300"/>
              <a:t>Parents’ right to withdraw</a:t>
            </a:r>
            <a:endParaRPr sz="33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Gaps in our pupils’ knowledge</a:t>
            </a:r>
            <a:endParaRPr/>
          </a:p>
        </p:txBody>
      </p:sp>
      <p:sp>
        <p:nvSpPr>
          <p:cNvPr id="104" name="Google Shape;104;p8"/>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307085" lvl="0" marL="365760" rtl="0" algn="l">
              <a:spcBef>
                <a:spcPts val="0"/>
              </a:spcBef>
              <a:spcAft>
                <a:spcPts val="0"/>
              </a:spcAft>
              <a:buClr>
                <a:schemeClr val="dk1"/>
              </a:buClr>
              <a:buSzPts val="2300"/>
              <a:buChar char="●"/>
            </a:pPr>
            <a:r>
              <a:rPr lang="en-GB" sz="2300">
                <a:solidFill>
                  <a:schemeClr val="dk1"/>
                </a:solidFill>
              </a:rPr>
              <a:t>It is estimated that a person with SEN has an average of 350 relationships in their lifetime (parents, families, teachers, respite provisions, bus drivers, adults providing intimate care, etc)</a:t>
            </a:r>
            <a:endParaRPr sz="2300">
              <a:solidFill>
                <a:schemeClr val="dk1"/>
              </a:solidFill>
            </a:endParaRPr>
          </a:p>
          <a:p>
            <a:pPr indent="-307085" lvl="0" marL="365760" rtl="0" algn="l">
              <a:spcBef>
                <a:spcPts val="400"/>
              </a:spcBef>
              <a:spcAft>
                <a:spcPts val="0"/>
              </a:spcAft>
              <a:buClr>
                <a:schemeClr val="dk1"/>
              </a:buClr>
              <a:buSzPts val="2300"/>
              <a:buChar char="●"/>
            </a:pPr>
            <a:r>
              <a:rPr lang="en-GB" sz="2300">
                <a:solidFill>
                  <a:schemeClr val="dk1"/>
                </a:solidFill>
              </a:rPr>
              <a:t>Many of these relationships get broken when people leave.</a:t>
            </a:r>
            <a:endParaRPr sz="2300">
              <a:solidFill>
                <a:schemeClr val="dk1"/>
              </a:solidFill>
            </a:endParaRPr>
          </a:p>
          <a:p>
            <a:pPr indent="-307085" lvl="0" marL="365760" rtl="0" algn="l">
              <a:spcBef>
                <a:spcPts val="400"/>
              </a:spcBef>
              <a:spcAft>
                <a:spcPts val="0"/>
              </a:spcAft>
              <a:buClr>
                <a:schemeClr val="dk1"/>
              </a:buClr>
              <a:buSzPts val="2300"/>
              <a:buChar char="●"/>
            </a:pPr>
            <a:r>
              <a:rPr lang="en-GB" sz="2300">
                <a:solidFill>
                  <a:schemeClr val="dk1"/>
                </a:solidFill>
              </a:rPr>
              <a:t>Formal lessons, via schools’ RSHE sessions are</a:t>
            </a:r>
            <a:r>
              <a:rPr lang="en-GB" sz="2300">
                <a:solidFill>
                  <a:schemeClr val="dk1"/>
                </a:solidFill>
              </a:rPr>
              <a:t> their only way to learn to understand relationships, growing up and what is/isn’t appropriate, and it is their right.</a:t>
            </a:r>
            <a:endParaRPr sz="2300">
              <a:solidFill>
                <a:schemeClr val="dk1"/>
              </a:solidFill>
            </a:endParaRPr>
          </a:p>
          <a:p>
            <a:pPr indent="-256032" lvl="0" marL="365760" rtl="0" algn="l">
              <a:spcBef>
                <a:spcPts val="400"/>
              </a:spcBef>
              <a:spcAft>
                <a:spcPts val="0"/>
              </a:spcAft>
              <a:buSzPts val="1496"/>
              <a:buNone/>
            </a:pPr>
            <a:r>
              <a:rPr b="1" lang="en-GB" sz="2300">
                <a:solidFill>
                  <a:srgbClr val="FF0000"/>
                </a:solidFill>
              </a:rPr>
              <a:t>It is schools’ and parents’</a:t>
            </a:r>
            <a:r>
              <a:rPr b="1" lang="en-GB" sz="2300">
                <a:solidFill>
                  <a:srgbClr val="FF0000"/>
                </a:solidFill>
              </a:rPr>
              <a:t> responsibility to teach young people theirs.</a:t>
            </a:r>
            <a:endParaRPr b="1" sz="23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g24f45c14074_0_12"/>
          <p:cNvSpPr txBox="1"/>
          <p:nvPr>
            <p:ph idx="1" type="body"/>
          </p:nvPr>
        </p:nvSpPr>
        <p:spPr>
          <a:xfrm>
            <a:off x="457200" y="1481328"/>
            <a:ext cx="8229600" cy="4526100"/>
          </a:xfrm>
          <a:prstGeom prst="rect">
            <a:avLst/>
          </a:prstGeom>
          <a:noFill/>
          <a:ln>
            <a:noFill/>
          </a:ln>
        </p:spPr>
        <p:txBody>
          <a:bodyPr anchorCtr="0" anchor="t" bIns="45700" lIns="91425" spcFirstLastPara="1" rIns="91425" wrap="square" tIns="45700">
            <a:normAutofit/>
          </a:bodyPr>
          <a:lstStyle/>
          <a:p>
            <a:pPr indent="-279869" lvl="0" marL="365760" rtl="0" algn="l">
              <a:spcBef>
                <a:spcPts val="0"/>
              </a:spcBef>
              <a:spcAft>
                <a:spcPts val="0"/>
              </a:spcAft>
              <a:buClr>
                <a:schemeClr val="dk1"/>
              </a:buClr>
              <a:buSzPts val="1936"/>
              <a:buChar char="●"/>
            </a:pPr>
            <a:r>
              <a:rPr lang="en-GB" sz="2100">
                <a:solidFill>
                  <a:schemeClr val="dk1"/>
                </a:solidFill>
                <a:highlight>
                  <a:srgbClr val="FFFFFF"/>
                </a:highlight>
              </a:rPr>
              <a:t>Children with disabilities are 3.7 times more likely than other children to be abused or neglected. Sometimes this is because of high care needs, increased vulnerability or the range of other factors that affect other children. </a:t>
            </a:r>
            <a:endParaRPr sz="2100">
              <a:solidFill>
                <a:schemeClr val="dk1"/>
              </a:solidFill>
              <a:highlight>
                <a:srgbClr val="FFFFFF"/>
              </a:highlight>
            </a:endParaRPr>
          </a:p>
          <a:p>
            <a:pPr indent="0" lvl="0" marL="365760" rtl="0" algn="l">
              <a:spcBef>
                <a:spcPts val="0"/>
              </a:spcBef>
              <a:spcAft>
                <a:spcPts val="0"/>
              </a:spcAft>
              <a:buNone/>
            </a:pPr>
            <a:r>
              <a:t/>
            </a:r>
            <a:endParaRPr sz="2100">
              <a:solidFill>
                <a:schemeClr val="dk1"/>
              </a:solidFill>
              <a:highlight>
                <a:srgbClr val="FFFFFF"/>
              </a:highlight>
            </a:endParaRPr>
          </a:p>
          <a:p>
            <a:pPr indent="-279869" lvl="0" marL="365760" rtl="0" algn="l">
              <a:spcBef>
                <a:spcPts val="0"/>
              </a:spcBef>
              <a:spcAft>
                <a:spcPts val="0"/>
              </a:spcAft>
              <a:buClr>
                <a:schemeClr val="dk1"/>
              </a:buClr>
              <a:buSzPts val="1936"/>
              <a:buChar char="●"/>
            </a:pPr>
            <a:r>
              <a:rPr lang="en-GB" sz="2100">
                <a:solidFill>
                  <a:schemeClr val="dk1"/>
                </a:solidFill>
              </a:rPr>
              <a:t>Emotional changes </a:t>
            </a:r>
            <a:endParaRPr sz="2100">
              <a:solidFill>
                <a:schemeClr val="dk1"/>
              </a:solidFill>
            </a:endParaRPr>
          </a:p>
          <a:p>
            <a:pPr indent="0" lvl="0" marL="365760" rtl="0" algn="l">
              <a:spcBef>
                <a:spcPts val="0"/>
              </a:spcBef>
              <a:spcAft>
                <a:spcPts val="0"/>
              </a:spcAft>
              <a:buNone/>
            </a:pPr>
            <a:r>
              <a:t/>
            </a:r>
            <a:endParaRPr sz="2100">
              <a:solidFill>
                <a:schemeClr val="dk1"/>
              </a:solidFill>
            </a:endParaRPr>
          </a:p>
          <a:p>
            <a:pPr indent="-286219" lvl="0" marL="365760" rtl="0" algn="l">
              <a:spcBef>
                <a:spcPts val="400"/>
              </a:spcBef>
              <a:spcAft>
                <a:spcPts val="0"/>
              </a:spcAft>
              <a:buClr>
                <a:schemeClr val="dk1"/>
              </a:buClr>
              <a:buSzPts val="2036"/>
              <a:buChar char="●"/>
            </a:pPr>
            <a:r>
              <a:rPr lang="en-GB" sz="2100">
                <a:solidFill>
                  <a:schemeClr val="dk1"/>
                </a:solidFill>
              </a:rPr>
              <a:t>The pupils’ legal rights and entitlement to access the RSHE curriculum. </a:t>
            </a:r>
            <a:endParaRPr sz="2100">
              <a:solidFill>
                <a:schemeClr val="dk1"/>
              </a:solidFill>
            </a:endParaRPr>
          </a:p>
        </p:txBody>
      </p:sp>
      <p:sp>
        <p:nvSpPr>
          <p:cNvPr id="110" name="Google Shape;110;g24f45c14074_0_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Importance of teaching our children about growing up, their bodies and keeping safe.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2400"/>
              <a:buFont typeface="Lucida Sans"/>
              <a:buNone/>
            </a:pPr>
            <a:r>
              <a:rPr lang="en-GB" sz="2400"/>
              <a:t>How did you get your ideas, knowledge and beliefs in sex, sexuality, relationships and gender?</a:t>
            </a:r>
            <a:endParaRPr sz="2400"/>
          </a:p>
        </p:txBody>
      </p:sp>
      <p:sp>
        <p:nvSpPr>
          <p:cNvPr id="116" name="Google Shape;116;p6"/>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lnSpcReduction="10000"/>
          </a:bodyPr>
          <a:lstStyle/>
          <a:p>
            <a:pPr indent="-256032" lvl="0" marL="365760" rtl="0" algn="l">
              <a:spcBef>
                <a:spcPts val="0"/>
              </a:spcBef>
              <a:spcAft>
                <a:spcPts val="0"/>
              </a:spcAft>
              <a:buClr>
                <a:schemeClr val="dk1"/>
              </a:buClr>
              <a:buSzPts val="1224"/>
              <a:buChar char="●"/>
            </a:pPr>
            <a:r>
              <a:rPr lang="en-GB" sz="1800">
                <a:solidFill>
                  <a:schemeClr val="dk1"/>
                </a:solidFill>
              </a:rPr>
              <a:t>Parents/grandparents/siblings – morals and values</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Faith/culture </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School/biology lessons/school nurse </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Friends (can it happen for our pupils?)</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Media (TV, soaps, music, ads, newspapers and music, films and books)</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Self discovery (changes – experimentation/exploration: when are they able to be on their own?)</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Role models – who will they be?</a:t>
            </a:r>
            <a:endParaRPr>
              <a:solidFill>
                <a:schemeClr val="dk1"/>
              </a:solidFill>
            </a:endParaRPr>
          </a:p>
          <a:p>
            <a:pPr indent="-256032" lvl="0" marL="365760" rtl="0" algn="l">
              <a:spcBef>
                <a:spcPts val="400"/>
              </a:spcBef>
              <a:spcAft>
                <a:spcPts val="0"/>
              </a:spcAft>
              <a:buClr>
                <a:schemeClr val="dk1"/>
              </a:buClr>
              <a:buSzPts val="1224"/>
              <a:buChar char="●"/>
            </a:pPr>
            <a:r>
              <a:rPr lang="en-GB" sz="1800">
                <a:solidFill>
                  <a:schemeClr val="dk1"/>
                </a:solidFill>
              </a:rPr>
              <a:t>Partners – forming relationships are difficult and most of our pupils will need caring throughout their lives by many different adults.</a:t>
            </a:r>
            <a:endParaRPr>
              <a:solidFill>
                <a:schemeClr val="dk1"/>
              </a:solidFill>
            </a:endParaRPr>
          </a:p>
          <a:p>
            <a:pPr indent="-256032" lvl="0" marL="365760" rtl="0" algn="l">
              <a:spcBef>
                <a:spcPts val="400"/>
              </a:spcBef>
              <a:spcAft>
                <a:spcPts val="0"/>
              </a:spcAft>
              <a:buSzPts val="1224"/>
              <a:buNone/>
            </a:pPr>
            <a:r>
              <a:rPr b="1" lang="en-GB" sz="1800">
                <a:solidFill>
                  <a:srgbClr val="FF0000"/>
                </a:solidFill>
              </a:rPr>
              <a:t>Pupils in schools would not access many of the above learning opportunities. </a:t>
            </a:r>
            <a:endParaRPr/>
          </a:p>
          <a:p>
            <a:pPr indent="-139446" lvl="0" marL="365760" rtl="0" algn="l">
              <a:spcBef>
                <a:spcPts val="400"/>
              </a:spcBef>
              <a:spcAft>
                <a:spcPts val="0"/>
              </a:spcAft>
              <a:buSzPts val="1836"/>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Lucida Sans"/>
              <a:buNone/>
            </a:pPr>
            <a:r>
              <a:rPr lang="en-GB" sz="2400"/>
              <a:t>If you cannot understand the text in newspapers, what do you make of these? How about music videos? (Beyonce, Rhianna...) How about soaps?</a:t>
            </a:r>
            <a:endParaRPr sz="2400"/>
          </a:p>
        </p:txBody>
      </p:sp>
      <p:sp>
        <p:nvSpPr>
          <p:cNvPr id="122" name="Google Shape;122;p7"/>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139446" lvl="0" marL="365760" rtl="0" algn="l">
              <a:spcBef>
                <a:spcPts val="0"/>
              </a:spcBef>
              <a:spcAft>
                <a:spcPts val="0"/>
              </a:spcAft>
              <a:buSzPts val="1836"/>
              <a:buNone/>
            </a:pPr>
            <a:r>
              <a:t/>
            </a:r>
            <a:endParaRPr/>
          </a:p>
        </p:txBody>
      </p:sp>
      <p:pic>
        <p:nvPicPr>
          <p:cNvPr descr="Jessie Wallace and Rita Simons" id="123" name="Google Shape;123;p7"/>
          <p:cNvPicPr preferRelativeResize="0"/>
          <p:nvPr/>
        </p:nvPicPr>
        <p:blipFill rotWithShape="1">
          <a:blip r:embed="rId3">
            <a:alphaModFix/>
          </a:blip>
          <a:srcRect b="0" l="0" r="0" t="0"/>
          <a:stretch/>
        </p:blipFill>
        <p:spPr>
          <a:xfrm>
            <a:off x="0" y="4111714"/>
            <a:ext cx="3905268" cy="2746286"/>
          </a:xfrm>
          <a:prstGeom prst="rect">
            <a:avLst/>
          </a:prstGeom>
          <a:noFill/>
          <a:ln>
            <a:noFill/>
          </a:ln>
        </p:spPr>
      </p:pic>
      <p:pic>
        <p:nvPicPr>
          <p:cNvPr descr="Leandro Penna and Jordan" id="124" name="Google Shape;124;p7"/>
          <p:cNvPicPr preferRelativeResize="0"/>
          <p:nvPr/>
        </p:nvPicPr>
        <p:blipFill rotWithShape="1">
          <a:blip r:embed="rId4">
            <a:alphaModFix/>
          </a:blip>
          <a:srcRect b="0" l="0" r="0" t="0"/>
          <a:stretch/>
        </p:blipFill>
        <p:spPr>
          <a:xfrm>
            <a:off x="5500694" y="2357430"/>
            <a:ext cx="3527018" cy="3936607"/>
          </a:xfrm>
          <a:prstGeom prst="rect">
            <a:avLst/>
          </a:prstGeom>
          <a:noFill/>
          <a:ln>
            <a:noFill/>
          </a:ln>
        </p:spPr>
      </p:pic>
      <p:pic>
        <p:nvPicPr>
          <p:cNvPr descr="Victoria's Secret model Candice Swanepoel" id="125" name="Google Shape;125;p7"/>
          <p:cNvPicPr preferRelativeResize="0"/>
          <p:nvPr/>
        </p:nvPicPr>
        <p:blipFill rotWithShape="1">
          <a:blip r:embed="rId5">
            <a:alphaModFix/>
          </a:blip>
          <a:srcRect b="0" l="0" r="0" t="0"/>
          <a:stretch/>
        </p:blipFill>
        <p:spPr>
          <a:xfrm>
            <a:off x="2786050" y="1571612"/>
            <a:ext cx="3203587" cy="374613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9"/>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328297" lvl="0" marL="365760" rtl="0" algn="l">
              <a:spcBef>
                <a:spcPts val="0"/>
              </a:spcBef>
              <a:spcAft>
                <a:spcPts val="0"/>
              </a:spcAft>
              <a:buClr>
                <a:schemeClr val="dk1"/>
              </a:buClr>
              <a:buSzPts val="2836"/>
              <a:buChar char="●"/>
            </a:pPr>
            <a:r>
              <a:rPr lang="en-GB" sz="2300">
                <a:solidFill>
                  <a:schemeClr val="dk1"/>
                </a:solidFill>
              </a:rPr>
              <a:t>Content: depending on age, ability, level of development and needs, schools (at primary and secondary level) will teach anything from personal hygiene to going through puberty (such as having a period or masturbation). </a:t>
            </a:r>
            <a:endParaRPr sz="2300">
              <a:solidFill>
                <a:schemeClr val="dk1"/>
              </a:solidFill>
            </a:endParaRPr>
          </a:p>
          <a:p>
            <a:pPr indent="-328297" lvl="0" marL="365760" rtl="0" algn="l">
              <a:spcBef>
                <a:spcPts val="0"/>
              </a:spcBef>
              <a:spcAft>
                <a:spcPts val="0"/>
              </a:spcAft>
              <a:buClr>
                <a:schemeClr val="dk1"/>
              </a:buClr>
              <a:buSzPts val="2836"/>
              <a:buChar char="●"/>
            </a:pPr>
            <a:r>
              <a:rPr lang="en-GB" sz="2300">
                <a:solidFill>
                  <a:schemeClr val="dk1"/>
                </a:solidFill>
              </a:rPr>
              <a:t>Schools cover RSHE within science (changing bodies, growing up, puberty, periods, how the body work), PSHE (self awareness, making choices, personal hygiene, learning to say no, feelings, relationships-friendships- etc), dealing with prejudice, social understanding).</a:t>
            </a:r>
            <a:endParaRPr sz="2300">
              <a:solidFill>
                <a:schemeClr val="dk1"/>
              </a:solidFill>
            </a:endParaRPr>
          </a:p>
        </p:txBody>
      </p:sp>
      <p:sp>
        <p:nvSpPr>
          <p:cNvPr id="131" name="Google Shape;131;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What needs to be taught (depending on level/needs)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What needs to be taught (depending on level/needs)</a:t>
            </a:r>
            <a:endParaRPr/>
          </a:p>
        </p:txBody>
      </p:sp>
      <p:sp>
        <p:nvSpPr>
          <p:cNvPr id="137" name="Google Shape;137;p10"/>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92500"/>
          </a:bodyPr>
          <a:lstStyle/>
          <a:p>
            <a:pPr indent="-246964" lvl="0" marL="365760" rtl="0" algn="l">
              <a:spcBef>
                <a:spcPts val="0"/>
              </a:spcBef>
              <a:spcAft>
                <a:spcPts val="0"/>
              </a:spcAft>
              <a:buClr>
                <a:schemeClr val="dk1"/>
              </a:buClr>
              <a:buSzPct val="68000"/>
              <a:buChar char="●"/>
            </a:pPr>
            <a:r>
              <a:rPr lang="en-GB" sz="2800">
                <a:solidFill>
                  <a:schemeClr val="dk1"/>
                </a:solidFill>
              </a:rPr>
              <a:t>Discriminative learning: when and where to dress/undress, masturbate, touch other people and related behaviours (private and public places)</a:t>
            </a:r>
            <a:endParaRPr>
              <a:solidFill>
                <a:schemeClr val="dk1"/>
              </a:solidFill>
            </a:endParaRPr>
          </a:p>
          <a:p>
            <a:pPr indent="-246964" lvl="0" marL="365760" rtl="0" algn="l">
              <a:spcBef>
                <a:spcPts val="400"/>
              </a:spcBef>
              <a:spcAft>
                <a:spcPts val="0"/>
              </a:spcAft>
              <a:buClr>
                <a:schemeClr val="dk1"/>
              </a:buClr>
              <a:buSzPct val="68000"/>
              <a:buChar char="●"/>
            </a:pPr>
            <a:r>
              <a:rPr lang="en-GB" sz="2800">
                <a:solidFill>
                  <a:schemeClr val="dk1"/>
                </a:solidFill>
              </a:rPr>
              <a:t>Personal hygiene</a:t>
            </a:r>
            <a:endParaRPr>
              <a:solidFill>
                <a:schemeClr val="dk1"/>
              </a:solidFill>
            </a:endParaRPr>
          </a:p>
          <a:p>
            <a:pPr indent="-246964" lvl="0" marL="365760" rtl="0" algn="l">
              <a:spcBef>
                <a:spcPts val="400"/>
              </a:spcBef>
              <a:spcAft>
                <a:spcPts val="0"/>
              </a:spcAft>
              <a:buClr>
                <a:schemeClr val="dk1"/>
              </a:buClr>
              <a:buSzPct val="68000"/>
              <a:buChar char="●"/>
            </a:pPr>
            <a:r>
              <a:rPr lang="en-GB" sz="2800">
                <a:solidFill>
                  <a:schemeClr val="dk1"/>
                </a:solidFill>
              </a:rPr>
              <a:t>Body parts and function, including puberty and bodily changes </a:t>
            </a:r>
            <a:endParaRPr>
              <a:solidFill>
                <a:schemeClr val="dk1"/>
              </a:solidFill>
            </a:endParaRPr>
          </a:p>
          <a:p>
            <a:pPr indent="-246964" lvl="0" marL="365760" rtl="0" algn="l">
              <a:spcBef>
                <a:spcPts val="400"/>
              </a:spcBef>
              <a:spcAft>
                <a:spcPts val="0"/>
              </a:spcAft>
              <a:buClr>
                <a:schemeClr val="dk1"/>
              </a:buClr>
              <a:buSzPct val="68000"/>
              <a:buChar char="●"/>
            </a:pPr>
            <a:r>
              <a:rPr lang="en-GB" sz="2800">
                <a:solidFill>
                  <a:schemeClr val="dk1"/>
                </a:solidFill>
              </a:rPr>
              <a:t>Sex and relationship programme in reproduction, relationships, safe sex, STDs and parenthood.</a:t>
            </a:r>
            <a:endParaRPr>
              <a:solidFill>
                <a:schemeClr val="dk1"/>
              </a:solidFill>
            </a:endParaRPr>
          </a:p>
          <a:p>
            <a:pPr indent="-256032" lvl="0" marL="365760" rtl="0" algn="l">
              <a:spcBef>
                <a:spcPts val="400"/>
              </a:spcBef>
              <a:spcAft>
                <a:spcPts val="0"/>
              </a:spcAft>
              <a:buSzPct val="102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g24f45c14074_0_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How?</a:t>
            </a:r>
            <a:endParaRPr/>
          </a:p>
        </p:txBody>
      </p:sp>
      <p:sp>
        <p:nvSpPr>
          <p:cNvPr id="143" name="Google Shape;143;g24f45c14074_0_18"/>
          <p:cNvSpPr txBox="1"/>
          <p:nvPr>
            <p:ph idx="1" type="body"/>
          </p:nvPr>
        </p:nvSpPr>
        <p:spPr>
          <a:xfrm>
            <a:off x="457200" y="1481328"/>
            <a:ext cx="8229600" cy="4526100"/>
          </a:xfrm>
          <a:prstGeom prst="rect">
            <a:avLst/>
          </a:prstGeom>
          <a:noFill/>
          <a:ln>
            <a:noFill/>
          </a:ln>
        </p:spPr>
        <p:txBody>
          <a:bodyPr anchorCtr="0" anchor="t" bIns="45700" lIns="91425" spcFirstLastPara="1" rIns="91425" wrap="square" tIns="45700">
            <a:normAutofit/>
          </a:bodyPr>
          <a:lstStyle/>
          <a:p>
            <a:pPr indent="-256032" lvl="0" marL="365760" rtl="0" algn="l">
              <a:spcBef>
                <a:spcPts val="400"/>
              </a:spcBef>
              <a:spcAft>
                <a:spcPts val="0"/>
              </a:spcAft>
              <a:buClr>
                <a:schemeClr val="dk1"/>
              </a:buClr>
              <a:buSzPts val="1904"/>
              <a:buChar char="●"/>
            </a:pPr>
            <a:r>
              <a:rPr lang="en-GB" sz="2800">
                <a:solidFill>
                  <a:schemeClr val="dk1"/>
                </a:solidFill>
              </a:rPr>
              <a:t>Discreet sessions</a:t>
            </a:r>
            <a:endParaRPr sz="2800">
              <a:solidFill>
                <a:schemeClr val="dk1"/>
              </a:solidFill>
            </a:endParaRPr>
          </a:p>
          <a:p>
            <a:pPr indent="-256032" lvl="0" marL="365760" rtl="0" algn="l">
              <a:spcBef>
                <a:spcPts val="400"/>
              </a:spcBef>
              <a:spcAft>
                <a:spcPts val="0"/>
              </a:spcAft>
              <a:buClr>
                <a:schemeClr val="dk1"/>
              </a:buClr>
              <a:buSzPts val="1904"/>
              <a:buChar char="●"/>
            </a:pPr>
            <a:r>
              <a:rPr lang="en-GB" sz="2800">
                <a:solidFill>
                  <a:schemeClr val="dk1"/>
                </a:solidFill>
              </a:rPr>
              <a:t>Social stories - both for home and school</a:t>
            </a:r>
            <a:endParaRPr sz="2800">
              <a:solidFill>
                <a:schemeClr val="dk1"/>
              </a:solidFill>
            </a:endParaRPr>
          </a:p>
          <a:p>
            <a:pPr indent="-312928" lvl="0" marL="365760" rtl="0" algn="l">
              <a:spcBef>
                <a:spcPts val="400"/>
              </a:spcBef>
              <a:spcAft>
                <a:spcPts val="0"/>
              </a:spcAft>
              <a:buClr>
                <a:schemeClr val="dk1"/>
              </a:buClr>
              <a:buSzPts val="2800"/>
              <a:buChar char="●"/>
            </a:pPr>
            <a:r>
              <a:rPr lang="en-GB" sz="2800">
                <a:solidFill>
                  <a:schemeClr val="dk1"/>
                </a:solidFill>
              </a:rPr>
              <a:t>Explicit schedules - what to do when (changing a pad, washing, etc)</a:t>
            </a:r>
            <a:endParaRPr sz="2800">
              <a:solidFill>
                <a:schemeClr val="dk1"/>
              </a:solidFill>
            </a:endParaRPr>
          </a:p>
          <a:p>
            <a:pPr indent="-312928" lvl="0" marL="365760" rtl="0" algn="l">
              <a:spcBef>
                <a:spcPts val="400"/>
              </a:spcBef>
              <a:spcAft>
                <a:spcPts val="0"/>
              </a:spcAft>
              <a:buClr>
                <a:schemeClr val="dk1"/>
              </a:buClr>
              <a:buSzPts val="2800"/>
              <a:buChar char="●"/>
            </a:pPr>
            <a:r>
              <a:rPr lang="en-GB" sz="2800">
                <a:solidFill>
                  <a:schemeClr val="dk1"/>
                </a:solidFill>
              </a:rPr>
              <a:t>Drama / role play</a:t>
            </a:r>
            <a:endParaRPr sz="2800">
              <a:solidFill>
                <a:schemeClr val="dk1"/>
              </a:solidFill>
            </a:endParaRPr>
          </a:p>
          <a:p>
            <a:pPr indent="-256032" lvl="0" marL="365760" rtl="0" algn="l">
              <a:spcBef>
                <a:spcPts val="400"/>
              </a:spcBef>
              <a:spcAft>
                <a:spcPts val="0"/>
              </a:spcAft>
              <a:buSzPts val="1836"/>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24f9a1d836d_0_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Common RSE issues in school and home</a:t>
            </a:r>
            <a:endParaRPr/>
          </a:p>
        </p:txBody>
      </p:sp>
      <p:sp>
        <p:nvSpPr>
          <p:cNvPr id="149" name="Google Shape;149;g24f9a1d836d_0_22"/>
          <p:cNvSpPr txBox="1"/>
          <p:nvPr>
            <p:ph idx="1" type="body"/>
          </p:nvPr>
        </p:nvSpPr>
        <p:spPr>
          <a:xfrm>
            <a:off x="457200" y="1481326"/>
            <a:ext cx="8229600" cy="3021000"/>
          </a:xfrm>
          <a:prstGeom prst="rect">
            <a:avLst/>
          </a:prstGeom>
          <a:noFill/>
          <a:ln>
            <a:noFill/>
          </a:ln>
        </p:spPr>
        <p:txBody>
          <a:bodyPr anchorCtr="0" anchor="t" bIns="45700" lIns="91425" spcFirstLastPara="1" rIns="91425" wrap="square" tIns="45700">
            <a:normAutofit/>
          </a:bodyPr>
          <a:lstStyle/>
          <a:p>
            <a:pPr indent="-299212" lvl="0" marL="365760" rtl="0" algn="l">
              <a:lnSpc>
                <a:spcPct val="100000"/>
              </a:lnSpc>
              <a:spcBef>
                <a:spcPts val="0"/>
              </a:spcBef>
              <a:spcAft>
                <a:spcPts val="0"/>
              </a:spcAft>
              <a:buClr>
                <a:srgbClr val="2DA2BF"/>
              </a:buClr>
              <a:buSzPts val="1904"/>
              <a:buChar char="●"/>
            </a:pPr>
            <a:r>
              <a:rPr lang="en-GB" sz="2800">
                <a:solidFill>
                  <a:srgbClr val="000000"/>
                </a:solidFill>
              </a:rPr>
              <a:t>Rubbing/masturbation/inappropriate touching (incl. violent behaviours due to frustration)</a:t>
            </a:r>
            <a:endParaRPr sz="2700">
              <a:solidFill>
                <a:srgbClr val="000000"/>
              </a:solidFill>
            </a:endParaRPr>
          </a:p>
          <a:p>
            <a:pPr indent="-299212" lvl="0" marL="365760" rtl="0" algn="l">
              <a:lnSpc>
                <a:spcPct val="100000"/>
              </a:lnSpc>
              <a:spcBef>
                <a:spcPts val="400"/>
              </a:spcBef>
              <a:spcAft>
                <a:spcPts val="0"/>
              </a:spcAft>
              <a:buClr>
                <a:srgbClr val="2DA2BF"/>
              </a:buClr>
              <a:buSzPts val="1904"/>
              <a:buChar char="●"/>
            </a:pPr>
            <a:r>
              <a:rPr lang="en-GB" sz="2800">
                <a:solidFill>
                  <a:srgbClr val="000000"/>
                </a:solidFill>
              </a:rPr>
              <a:t>Inappropriate touching other pupils/staff</a:t>
            </a:r>
            <a:endParaRPr sz="2700">
              <a:solidFill>
                <a:srgbClr val="000000"/>
              </a:solidFill>
            </a:endParaRPr>
          </a:p>
          <a:p>
            <a:pPr indent="-299212" lvl="0" marL="365760" rtl="0" algn="l">
              <a:lnSpc>
                <a:spcPct val="100000"/>
              </a:lnSpc>
              <a:spcBef>
                <a:spcPts val="400"/>
              </a:spcBef>
              <a:spcAft>
                <a:spcPts val="0"/>
              </a:spcAft>
              <a:buClr>
                <a:srgbClr val="2DA2BF"/>
              </a:buClr>
              <a:buSzPts val="1904"/>
              <a:buChar char="●"/>
            </a:pPr>
            <a:r>
              <a:rPr lang="en-GB" sz="2800">
                <a:solidFill>
                  <a:srgbClr val="000000"/>
                </a:solidFill>
              </a:rPr>
              <a:t>Exposing themselves in public places</a:t>
            </a:r>
            <a:endParaRPr sz="2700">
              <a:solidFill>
                <a:srgbClr val="000000"/>
              </a:solidFill>
            </a:endParaRPr>
          </a:p>
          <a:p>
            <a:pPr indent="-299212" lvl="0" marL="365760" rtl="0" algn="l">
              <a:lnSpc>
                <a:spcPct val="100000"/>
              </a:lnSpc>
              <a:spcBef>
                <a:spcPts val="400"/>
              </a:spcBef>
              <a:spcAft>
                <a:spcPts val="0"/>
              </a:spcAft>
              <a:buClr>
                <a:srgbClr val="2DA2BF"/>
              </a:buClr>
              <a:buSzPts val="1904"/>
              <a:buChar char="●"/>
            </a:pPr>
            <a:r>
              <a:rPr lang="en-GB" sz="2800">
                <a:solidFill>
                  <a:srgbClr val="000000"/>
                </a:solidFill>
              </a:rPr>
              <a:t>How to have positive relationships</a:t>
            </a:r>
            <a:endParaRPr sz="2800"/>
          </a:p>
          <a:p>
            <a:pPr indent="-256032" lvl="0" marL="365760" rtl="0" algn="l">
              <a:spcBef>
                <a:spcPts val="400"/>
              </a:spcBef>
              <a:spcAft>
                <a:spcPts val="0"/>
              </a:spcAft>
              <a:buSzPts val="1836"/>
              <a:buNone/>
            </a:pPr>
            <a:r>
              <a:t/>
            </a:r>
            <a:endParaRPr/>
          </a:p>
        </p:txBody>
      </p:sp>
      <p:sp>
        <p:nvSpPr>
          <p:cNvPr id="150" name="Google Shape;150;g24f9a1d836d_0_22"/>
          <p:cNvSpPr txBox="1"/>
          <p:nvPr>
            <p:ph type="title"/>
          </p:nvPr>
        </p:nvSpPr>
        <p:spPr>
          <a:xfrm>
            <a:off x="378425" y="473118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Working with families is key - schools and home need to have the same approach.</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g24f45c14074_0_36"/>
          <p:cNvSpPr txBox="1"/>
          <p:nvPr>
            <p:ph idx="1" type="body"/>
          </p:nvPr>
        </p:nvSpPr>
        <p:spPr>
          <a:xfrm>
            <a:off x="154100" y="1177850"/>
            <a:ext cx="8839500" cy="5328000"/>
          </a:xfrm>
          <a:prstGeom prst="rect">
            <a:avLst/>
          </a:prstGeom>
        </p:spPr>
        <p:txBody>
          <a:bodyPr anchorCtr="0" anchor="t" bIns="45700" lIns="91425" spcFirstLastPara="1" rIns="91425" wrap="square" tIns="45700">
            <a:normAutofit fontScale="77500" lnSpcReduction="10000"/>
          </a:bodyPr>
          <a:lstStyle/>
          <a:p>
            <a:pPr indent="0" lvl="0" marL="0" rtl="0" algn="l">
              <a:lnSpc>
                <a:spcPct val="120000"/>
              </a:lnSpc>
              <a:spcBef>
                <a:spcPts val="0"/>
              </a:spcBef>
              <a:spcAft>
                <a:spcPts val="0"/>
              </a:spcAft>
              <a:buClr>
                <a:schemeClr val="dk1"/>
              </a:buClr>
              <a:buSzPct val="84615"/>
              <a:buFont typeface="Arial"/>
              <a:buNone/>
            </a:pPr>
            <a:r>
              <a:t/>
            </a:r>
            <a:endParaRPr sz="1300">
              <a:solidFill>
                <a:srgbClr val="333333"/>
              </a:solidFill>
              <a:highlight>
                <a:srgbClr val="FFFFFF"/>
              </a:highlight>
              <a:latin typeface="Roboto"/>
              <a:ea typeface="Roboto"/>
              <a:cs typeface="Roboto"/>
              <a:sym typeface="Roboto"/>
            </a:endParaRPr>
          </a:p>
          <a:p>
            <a:pPr indent="0" lvl="0" marL="0" rtl="0" algn="l">
              <a:lnSpc>
                <a:spcPct val="120000"/>
              </a:lnSpc>
              <a:spcBef>
                <a:spcPts val="4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Draw around bodies</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Draw around bodies and label parts, using correct words (and family names) and their purpose</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What's in the bag? Puberty</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Put together your own ‘puberty bag’ from household items. Discuss each one and why it’s used, e.g. deodorant, razors, tampons/pads, shower gel, washing powder, tissues, hair gel.</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What's in the bag? Growing up</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Same as above for contents of handbag; items support discussions about growing up</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57361"/>
              <a:buFont typeface="Arial"/>
              <a:buNone/>
            </a:pPr>
            <a:r>
              <a:rPr b="1" lang="en-GB" sz="1917">
                <a:solidFill>
                  <a:schemeClr val="dk1"/>
                </a:solidFill>
                <a:highlight>
                  <a:schemeClr val="lt1"/>
                </a:highlight>
                <a:latin typeface="Roboto"/>
                <a:ea typeface="Roboto"/>
                <a:cs typeface="Roboto"/>
                <a:sym typeface="Roboto"/>
              </a:rPr>
              <a:t>Social Stories</a:t>
            </a:r>
            <a:endParaRPr b="1" sz="1917">
              <a:solidFill>
                <a:schemeClr val="dk1"/>
              </a:solidFill>
              <a:highlight>
                <a:schemeClr val="lt1"/>
              </a:highlight>
              <a:latin typeface="Roboto"/>
              <a:ea typeface="Roboto"/>
              <a:cs typeface="Roboto"/>
              <a:sym typeface="Roboto"/>
            </a:endParaRPr>
          </a:p>
          <a:p>
            <a:pPr indent="0" lvl="0" marL="0" rtl="0" algn="l">
              <a:spcBef>
                <a:spcPts val="400"/>
              </a:spcBef>
              <a:spcAft>
                <a:spcPts val="0"/>
              </a:spcAft>
              <a:buClr>
                <a:schemeClr val="dk1"/>
              </a:buClr>
              <a:buSzPct val="67999"/>
              <a:buFont typeface="Arial"/>
              <a:buNone/>
            </a:pPr>
            <a:r>
              <a:rPr lang="en-GB" sz="1617">
                <a:solidFill>
                  <a:schemeClr val="dk1"/>
                </a:solidFill>
                <a:highlight>
                  <a:schemeClr val="lt1"/>
                </a:highlight>
                <a:latin typeface="Roboto"/>
                <a:ea typeface="Roboto"/>
                <a:cs typeface="Roboto"/>
                <a:sym typeface="Roboto"/>
              </a:rPr>
              <a:t>Respond to arising issues by regular reading of social stories (masturbation, periods, etc)</a:t>
            </a:r>
            <a:endParaRPr sz="1617">
              <a:solidFill>
                <a:schemeClr val="dk1"/>
              </a:solidFill>
              <a:highlight>
                <a:schemeClr val="lt1"/>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Anonymous questions box</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Have an old shoe box, or similar, where children could post questions that they might not be able to ask you verbally.</a:t>
            </a:r>
            <a:endParaRPr sz="1617">
              <a:solidFill>
                <a:schemeClr val="dk1"/>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Praise and thank them for their questions.  Try to answer them using the webpages above to help provide age-appropriate, fact-based answers. </a:t>
            </a:r>
            <a:endParaRPr sz="1617">
              <a:solidFill>
                <a:schemeClr val="dk1"/>
              </a:solidFill>
              <a:highlight>
                <a:srgbClr val="FFFFFF"/>
              </a:highlight>
              <a:latin typeface="Roboto"/>
              <a:ea typeface="Roboto"/>
              <a:cs typeface="Roboto"/>
              <a:sym typeface="Roboto"/>
            </a:endParaRPr>
          </a:p>
          <a:p>
            <a:pPr indent="0" lvl="0" marL="0" rtl="0" algn="l">
              <a:lnSpc>
                <a:spcPct val="120000"/>
              </a:lnSpc>
              <a:spcBef>
                <a:spcPts val="1200"/>
              </a:spcBef>
              <a:spcAft>
                <a:spcPts val="0"/>
              </a:spcAft>
              <a:buClr>
                <a:schemeClr val="dk1"/>
              </a:buClr>
              <a:buSzPct val="77593"/>
              <a:buFont typeface="Arial"/>
              <a:buNone/>
            </a:pPr>
            <a:r>
              <a:rPr b="1" lang="en-GB" sz="1417">
                <a:solidFill>
                  <a:schemeClr val="dk1"/>
                </a:solidFill>
                <a:highlight>
                  <a:srgbClr val="FFFFFF"/>
                </a:highlight>
                <a:latin typeface="Roboto"/>
                <a:ea typeface="Roboto"/>
                <a:cs typeface="Roboto"/>
                <a:sym typeface="Roboto"/>
              </a:rPr>
              <a:t>RSE Bingo</a:t>
            </a:r>
            <a:endParaRPr b="1" sz="1417">
              <a:solidFill>
                <a:schemeClr val="dk1"/>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ct val="67999"/>
              <a:buFont typeface="Arial"/>
              <a:buNone/>
            </a:pPr>
            <a:r>
              <a:rPr lang="en-GB" sz="1617">
                <a:solidFill>
                  <a:schemeClr val="dk1"/>
                </a:solidFill>
                <a:highlight>
                  <a:srgbClr val="FFFFFF"/>
                </a:highlight>
                <a:latin typeface="Roboto"/>
                <a:ea typeface="Roboto"/>
                <a:cs typeface="Roboto"/>
                <a:sym typeface="Roboto"/>
              </a:rPr>
              <a:t>Watch the telly or a programme you enjoy on Netflix together. Every time you hear a sexist remark, a stereotype, or an unhealthy attitude -call it out! And use it as an opportunity to discuss RSE-related matters, asking your child what they think.</a:t>
            </a:r>
            <a:endParaRPr sz="1617">
              <a:solidFill>
                <a:schemeClr val="dk1"/>
              </a:solidFill>
              <a:highlight>
                <a:srgbClr val="FFFFFF"/>
              </a:highlight>
              <a:latin typeface="Roboto"/>
              <a:ea typeface="Roboto"/>
              <a:cs typeface="Roboto"/>
              <a:sym typeface="Roboto"/>
            </a:endParaRPr>
          </a:p>
          <a:p>
            <a:pPr indent="0" lvl="0" marL="0" rtl="0" algn="l">
              <a:spcBef>
                <a:spcPts val="1200"/>
              </a:spcBef>
              <a:spcAft>
                <a:spcPts val="0"/>
              </a:spcAft>
              <a:buNone/>
            </a:pPr>
            <a:r>
              <a:t/>
            </a:r>
            <a:endParaRPr/>
          </a:p>
        </p:txBody>
      </p:sp>
      <p:sp>
        <p:nvSpPr>
          <p:cNvPr id="156" name="Google Shape;156;g24f45c14074_0_36"/>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20000"/>
              </a:lnSpc>
              <a:spcBef>
                <a:spcPts val="0"/>
              </a:spcBef>
              <a:spcAft>
                <a:spcPts val="400"/>
              </a:spcAft>
              <a:buClr>
                <a:schemeClr val="dk1"/>
              </a:buClr>
              <a:buSzPts val="1100"/>
              <a:buFont typeface="Arial"/>
              <a:buNone/>
            </a:pPr>
            <a:r>
              <a:rPr lang="en-GB" sz="2700">
                <a:solidFill>
                  <a:srgbClr val="333333"/>
                </a:solidFill>
                <a:highlight>
                  <a:schemeClr val="lt1"/>
                </a:highlight>
                <a:latin typeface="Roboto"/>
                <a:ea typeface="Roboto"/>
                <a:cs typeface="Roboto"/>
                <a:sym typeface="Roboto"/>
              </a:rPr>
              <a:t>Suggested RSE Activities in the home</a:t>
            </a:r>
            <a:endParaRPr sz="4200">
              <a:highlight>
                <a:schemeClr val="lt1"/>
              </a:highlight>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g24f45c14074_0_23"/>
          <p:cNvSpPr txBox="1"/>
          <p:nvPr>
            <p:ph idx="1" type="body"/>
          </p:nvPr>
        </p:nvSpPr>
        <p:spPr>
          <a:xfrm>
            <a:off x="457200" y="1076775"/>
            <a:ext cx="8229600" cy="4930500"/>
          </a:xfrm>
          <a:prstGeom prst="rect">
            <a:avLst/>
          </a:prstGeom>
        </p:spPr>
        <p:txBody>
          <a:bodyPr anchorCtr="0" anchor="t" bIns="45700" lIns="91425" spcFirstLastPara="1" rIns="91425" wrap="square" tIns="45700">
            <a:normAutofit/>
          </a:bodyPr>
          <a:lstStyle/>
          <a:p>
            <a:pPr indent="0" lvl="0" marL="0" rtl="0" algn="l">
              <a:lnSpc>
                <a:spcPct val="115000"/>
              </a:lnSpc>
              <a:spcBef>
                <a:spcPts val="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3">
                  <a:extLst>
                    <a:ext uri="{A12FA001-AC4F-418D-AE19-62706E023703}">
                      <ahyp:hlinkClr val="tx"/>
                    </a:ext>
                  </a:extLst>
                </a:hlinkClick>
              </a:rPr>
              <a:t>Amaze.org- Puberty section</a:t>
            </a:r>
            <a:r>
              <a:rPr lang="en-GB" sz="1500">
                <a:solidFill>
                  <a:srgbClr val="333333"/>
                </a:solidFill>
                <a:highlight>
                  <a:srgbClr val="FFFFFF"/>
                </a:highlight>
                <a:latin typeface="Roboto"/>
                <a:ea typeface="Roboto"/>
                <a:cs typeface="Roboto"/>
                <a:sym typeface="Roboto"/>
              </a:rPr>
              <a:t> (Age 9+) </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4">
                  <a:extLst>
                    <a:ext uri="{A12FA001-AC4F-418D-AE19-62706E023703}">
                      <ahyp:hlinkClr val="tx"/>
                    </a:ext>
                  </a:extLst>
                </a:hlinkClick>
              </a:rPr>
              <a:t>Operation Ouch! How are babies made?</a:t>
            </a:r>
            <a:r>
              <a:rPr lang="en-GB" sz="1500">
                <a:solidFill>
                  <a:srgbClr val="333333"/>
                </a:solidFill>
                <a:highlight>
                  <a:srgbClr val="FFFFFF"/>
                </a:highlight>
                <a:latin typeface="Roboto"/>
                <a:ea typeface="Roboto"/>
                <a:cs typeface="Roboto"/>
                <a:sym typeface="Roboto"/>
              </a:rPr>
              <a:t>  (age 9-12) </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5">
                  <a:extLst>
                    <a:ext uri="{A12FA001-AC4F-418D-AE19-62706E023703}">
                      <ahyp:hlinkClr val="tx"/>
                    </a:ext>
                  </a:extLst>
                </a:hlinkClick>
              </a:rPr>
              <a:t>Operation Ouch! Puberty</a:t>
            </a:r>
            <a:r>
              <a:rPr lang="en-GB" sz="1500">
                <a:solidFill>
                  <a:srgbClr val="333333"/>
                </a:solidFill>
                <a:highlight>
                  <a:srgbClr val="FFFFFF"/>
                </a:highlight>
                <a:latin typeface="Roboto"/>
                <a:ea typeface="Roboto"/>
                <a:cs typeface="Roboto"/>
                <a:sym typeface="Roboto"/>
              </a:rPr>
              <a:t> (age 8-14)</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6">
                  <a:extLst>
                    <a:ext uri="{A12FA001-AC4F-418D-AE19-62706E023703}">
                      <ahyp:hlinkClr val="tx"/>
                    </a:ext>
                  </a:extLst>
                </a:hlinkClick>
              </a:rPr>
              <a:t>Kids' Health - Menstruation</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7">
                  <a:extLst>
                    <a:ext uri="{A12FA001-AC4F-418D-AE19-62706E023703}">
                      <ahyp:hlinkClr val="tx"/>
                    </a:ext>
                  </a:extLst>
                </a:hlinkClick>
              </a:rPr>
              <a:t>Male puberty - including wet dreams</a:t>
            </a:r>
            <a:r>
              <a:rPr lang="en-GB" sz="1500">
                <a:solidFill>
                  <a:srgbClr val="333333"/>
                </a:solidFill>
                <a:highlight>
                  <a:srgbClr val="FFFFFF"/>
                </a:highlight>
                <a:latin typeface="Roboto"/>
                <a:ea typeface="Roboto"/>
                <a:cs typeface="Roboto"/>
                <a:sym typeface="Roboto"/>
              </a:rPr>
              <a:t> </a:t>
            </a:r>
            <a:endParaRPr sz="1500">
              <a:solidFill>
                <a:srgbClr val="333333"/>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8">
                  <a:extLst>
                    <a:ext uri="{A12FA001-AC4F-418D-AE19-62706E023703}">
                      <ahyp:hlinkClr val="tx"/>
                    </a:ext>
                  </a:extLst>
                </a:hlinkClick>
              </a:rPr>
              <a:t>Outspoken - information, advice and resources</a:t>
            </a:r>
            <a:r>
              <a:rPr lang="en-GB" sz="1500">
                <a:solidFill>
                  <a:srgbClr val="333333"/>
                </a:solidFill>
                <a:highlight>
                  <a:srgbClr val="FFFFFF"/>
                </a:highlight>
                <a:latin typeface="Roboto"/>
                <a:ea typeface="Roboto"/>
                <a:cs typeface="Roboto"/>
                <a:sym typeface="Roboto"/>
              </a:rPr>
              <a:t> </a:t>
            </a:r>
            <a:br>
              <a:rPr lang="en-GB" sz="1500">
                <a:solidFill>
                  <a:srgbClr val="333333"/>
                </a:solidFill>
                <a:highlight>
                  <a:srgbClr val="FFFFFF"/>
                </a:highlight>
                <a:latin typeface="Roboto"/>
                <a:ea typeface="Roboto"/>
                <a:cs typeface="Roboto"/>
                <a:sym typeface="Roboto"/>
              </a:rPr>
            </a:br>
            <a:endParaRPr sz="1500" u="sng">
              <a:solidFill>
                <a:srgbClr val="A62B1F"/>
              </a:solidFill>
              <a:highlight>
                <a:srgbClr val="FFFFFF"/>
              </a:highlight>
              <a:latin typeface="Roboto"/>
              <a:ea typeface="Roboto"/>
              <a:cs typeface="Roboto"/>
              <a:sym typeface="Roboto"/>
            </a:endParaRPr>
          </a:p>
          <a:p>
            <a:pPr indent="0" lvl="0" marL="0" rtl="0" algn="l">
              <a:spcBef>
                <a:spcPts val="1200"/>
              </a:spcBef>
              <a:spcAft>
                <a:spcPts val="0"/>
              </a:spcAft>
              <a:buNone/>
            </a:pPr>
            <a:r>
              <a:t/>
            </a:r>
            <a:endParaRPr/>
          </a:p>
        </p:txBody>
      </p:sp>
      <p:sp>
        <p:nvSpPr>
          <p:cNvPr id="162" name="Google Shape;162;g24f45c14074_0_23"/>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20000"/>
              </a:lnSpc>
              <a:spcBef>
                <a:spcPts val="0"/>
              </a:spcBef>
              <a:spcAft>
                <a:spcPts val="0"/>
              </a:spcAft>
              <a:buClr>
                <a:schemeClr val="dk1"/>
              </a:buClr>
              <a:buSzPts val="1100"/>
              <a:buFont typeface="Arial"/>
              <a:buNone/>
            </a:pPr>
            <a:r>
              <a:rPr b="1" lang="en-GB" sz="1500">
                <a:solidFill>
                  <a:srgbClr val="333333"/>
                </a:solidFill>
                <a:highlight>
                  <a:schemeClr val="lt1"/>
                </a:highlight>
                <a:latin typeface="Roboto"/>
                <a:ea typeface="Roboto"/>
                <a:cs typeface="Roboto"/>
                <a:sym typeface="Roboto"/>
              </a:rPr>
              <a:t>Useful websites for children (we recommend you watch them first so you are prepared for any questions)</a:t>
            </a:r>
            <a:endParaRPr b="1" sz="1500">
              <a:solidFill>
                <a:srgbClr val="333333"/>
              </a:solidFill>
              <a:highlight>
                <a:schemeClr val="lt1"/>
              </a:highlight>
              <a:latin typeface="Roboto"/>
              <a:ea typeface="Roboto"/>
              <a:cs typeface="Roboto"/>
              <a:sym typeface="Roboto"/>
            </a:endParaRPr>
          </a:p>
          <a:p>
            <a:pPr indent="0" lvl="0" marL="0" rtl="0" algn="l">
              <a:spcBef>
                <a:spcPts val="400"/>
              </a:spcBef>
              <a:spcAft>
                <a:spcPts val="0"/>
              </a:spcAft>
              <a:buNone/>
            </a:pPr>
            <a:r>
              <a:t/>
            </a:r>
            <a:endParaRPr sz="1300">
              <a:solidFill>
                <a:srgbClr val="333333"/>
              </a:solidFill>
              <a:highlight>
                <a:srgbClr val="FFFFFF"/>
              </a:highlight>
              <a:latin typeface="Roboto"/>
              <a:ea typeface="Roboto"/>
              <a:cs typeface="Roboto"/>
              <a:sym typeface="Robot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24f45c14074_0_30"/>
          <p:cNvSpPr txBox="1"/>
          <p:nvPr>
            <p:ph idx="1" type="body"/>
          </p:nvPr>
        </p:nvSpPr>
        <p:spPr>
          <a:xfrm>
            <a:off x="457200" y="1481328"/>
            <a:ext cx="8229600" cy="4526100"/>
          </a:xfrm>
          <a:prstGeom prst="rect">
            <a:avLst/>
          </a:prstGeom>
        </p:spPr>
        <p:txBody>
          <a:bodyPr anchorCtr="0" anchor="t" bIns="45700" lIns="91425" spcFirstLastPara="1" rIns="91425" wrap="square" tIns="45700">
            <a:normAutofit/>
          </a:bodyPr>
          <a:lstStyle/>
          <a:p>
            <a:pPr indent="0" lvl="0" marL="0" rtl="0" algn="l">
              <a:lnSpc>
                <a:spcPct val="120000"/>
              </a:lnSpc>
              <a:spcBef>
                <a:spcPts val="0"/>
              </a:spcBef>
              <a:spcAft>
                <a:spcPts val="0"/>
              </a:spcAft>
              <a:buClr>
                <a:schemeClr val="dk1"/>
              </a:buClr>
              <a:buSzPts val="1100"/>
              <a:buFont typeface="Arial"/>
              <a:buNone/>
            </a:pPr>
            <a:r>
              <a:t/>
            </a:r>
            <a:endParaRPr sz="1300">
              <a:solidFill>
                <a:srgbClr val="333333"/>
              </a:solidFill>
              <a:highlight>
                <a:srgbClr val="FFFFFF"/>
              </a:highlight>
              <a:latin typeface="Roboto"/>
              <a:ea typeface="Roboto"/>
              <a:cs typeface="Roboto"/>
              <a:sym typeface="Roboto"/>
            </a:endParaRPr>
          </a:p>
          <a:p>
            <a:pPr indent="0" lvl="0" marL="0" rtl="0" algn="l">
              <a:lnSpc>
                <a:spcPct val="115000"/>
              </a:lnSpc>
              <a:spcBef>
                <a:spcPts val="400"/>
              </a:spcBef>
              <a:spcAft>
                <a:spcPts val="0"/>
              </a:spcAft>
              <a:buClr>
                <a:schemeClr val="dk1"/>
              </a:buClr>
              <a:buSzPts val="1100"/>
              <a:buFont typeface="Arial"/>
              <a:buNone/>
            </a:pPr>
            <a:r>
              <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3">
                  <a:extLst>
                    <a:ext uri="{A12FA001-AC4F-418D-AE19-62706E023703}">
                      <ahyp:hlinkClr val="tx"/>
                    </a:ext>
                  </a:extLst>
                </a:hlinkClick>
              </a:rPr>
              <a:t>NSPCC</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4">
                  <a:extLst>
                    <a:ext uri="{A12FA001-AC4F-418D-AE19-62706E023703}">
                      <ahyp:hlinkClr val="tx"/>
                    </a:ext>
                  </a:extLst>
                </a:hlinkClick>
              </a:rPr>
              <a:t>Outspoken </a:t>
            </a:r>
            <a:r>
              <a:rPr lang="en-GB" sz="1500">
                <a:solidFill>
                  <a:srgbClr val="A62B1F"/>
                </a:solidFill>
                <a:highlight>
                  <a:srgbClr val="FFFFFF"/>
                </a:highlight>
                <a:uFill>
                  <a:noFill/>
                </a:uFill>
                <a:latin typeface="Roboto"/>
                <a:ea typeface="Roboto"/>
                <a:cs typeface="Roboto"/>
                <a:sym typeface="Roboto"/>
                <a:hlinkClick r:id="rId5">
                  <a:extLst>
                    <a:ext uri="{A12FA001-AC4F-418D-AE19-62706E023703}">
                      <ahyp:hlinkClr val="tx"/>
                    </a:ext>
                  </a:extLst>
                </a:hlinkClick>
              </a:rPr>
              <a:t> </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a:solidFill>
                  <a:srgbClr val="A62B1F"/>
                </a:solidFill>
                <a:highlight>
                  <a:srgbClr val="FFFFFF"/>
                </a:highlight>
                <a:uFill>
                  <a:noFill/>
                </a:uFill>
                <a:latin typeface="Roboto"/>
                <a:ea typeface="Roboto"/>
                <a:cs typeface="Roboto"/>
                <a:sym typeface="Roboto"/>
                <a:hlinkClick r:id="rId6">
                  <a:extLst>
                    <a:ext uri="{A12FA001-AC4F-418D-AE19-62706E023703}">
                      <ahyp:hlinkClr val="tx"/>
                    </a:ext>
                  </a:extLst>
                </a:hlinkClick>
              </a:rPr>
              <a:t>Harmful sexual behaviour prevention toolkit - for parents, carers, family members and professionals</a:t>
            </a:r>
            <a:endParaRPr sz="1500">
              <a:solidFill>
                <a:srgbClr val="A62B1F"/>
              </a:solidFill>
              <a:highlight>
                <a:srgbClr val="FFFFFF"/>
              </a:highlight>
              <a:latin typeface="Roboto"/>
              <a:ea typeface="Roboto"/>
              <a:cs typeface="Roboto"/>
              <a:sym typeface="Roboto"/>
            </a:endParaRPr>
          </a:p>
          <a:p>
            <a:pPr indent="0" lvl="0" marL="0" rtl="0" algn="l">
              <a:lnSpc>
                <a:spcPct val="115000"/>
              </a:lnSpc>
              <a:spcBef>
                <a:spcPts val="1200"/>
              </a:spcBef>
              <a:spcAft>
                <a:spcPts val="0"/>
              </a:spcAft>
              <a:buClr>
                <a:schemeClr val="dk1"/>
              </a:buClr>
              <a:buSzPts val="1100"/>
              <a:buFont typeface="Arial"/>
              <a:buNone/>
            </a:pPr>
            <a:r>
              <a:rPr lang="en-GB" sz="1500" u="sng">
                <a:solidFill>
                  <a:srgbClr val="A62B1F"/>
                </a:solidFill>
                <a:highlight>
                  <a:srgbClr val="FFFFFF"/>
                </a:highlight>
                <a:latin typeface="Roboto"/>
                <a:ea typeface="Roboto"/>
                <a:cs typeface="Roboto"/>
                <a:sym typeface="Roboto"/>
                <a:hlinkClick r:id="rId7">
                  <a:extLst>
                    <a:ext uri="{A12FA001-AC4F-418D-AE19-62706E023703}">
                      <ahyp:hlinkClr val="tx"/>
                    </a:ext>
                  </a:extLst>
                </a:hlinkClick>
              </a:rPr>
              <a:t>Resources for parents of young people with Down’s syndrome covering issues such as puberty, periods and diet.</a:t>
            </a:r>
            <a:endParaRPr sz="1500" u="sng">
              <a:solidFill>
                <a:srgbClr val="A62B1F"/>
              </a:solidFill>
              <a:highlight>
                <a:srgbClr val="FFFFFF"/>
              </a:highlight>
              <a:latin typeface="Roboto"/>
              <a:ea typeface="Roboto"/>
              <a:cs typeface="Roboto"/>
              <a:sym typeface="Roboto"/>
            </a:endParaRPr>
          </a:p>
          <a:p>
            <a:pPr indent="0" lvl="0" marL="0" rtl="0" algn="l">
              <a:spcBef>
                <a:spcPts val="1200"/>
              </a:spcBef>
              <a:spcAft>
                <a:spcPts val="0"/>
              </a:spcAft>
              <a:buNone/>
            </a:pPr>
            <a:r>
              <a:t/>
            </a:r>
            <a:endParaRPr/>
          </a:p>
        </p:txBody>
      </p:sp>
      <p:sp>
        <p:nvSpPr>
          <p:cNvPr id="168" name="Google Shape;168;g24f45c14074_0_30"/>
          <p:cNvSpPr txBox="1"/>
          <p:nvPr>
            <p:ph type="title"/>
          </p:nvPr>
        </p:nvSpPr>
        <p:spPr>
          <a:xfrm>
            <a:off x="457200" y="274638"/>
            <a:ext cx="8229600" cy="1143000"/>
          </a:xfrm>
          <a:prstGeom prst="rect">
            <a:avLst/>
          </a:prstGeom>
        </p:spPr>
        <p:txBody>
          <a:bodyPr anchorCtr="0" anchor="ctr" bIns="45700" lIns="91425" spcFirstLastPara="1" rIns="91425" wrap="square" tIns="45700">
            <a:normAutofit/>
          </a:bodyPr>
          <a:lstStyle/>
          <a:p>
            <a:pPr indent="0" lvl="0" marL="0" rtl="0" algn="l">
              <a:lnSpc>
                <a:spcPct val="120000"/>
              </a:lnSpc>
              <a:spcBef>
                <a:spcPts val="0"/>
              </a:spcBef>
              <a:spcAft>
                <a:spcPts val="400"/>
              </a:spcAft>
              <a:buClr>
                <a:schemeClr val="dk1"/>
              </a:buClr>
              <a:buSzPts val="1100"/>
              <a:buFont typeface="Arial"/>
              <a:buNone/>
            </a:pPr>
            <a:r>
              <a:rPr lang="en-GB" sz="2000">
                <a:solidFill>
                  <a:srgbClr val="333333"/>
                </a:solidFill>
                <a:highlight>
                  <a:schemeClr val="lt1"/>
                </a:highlight>
                <a:latin typeface="Roboto"/>
                <a:ea typeface="Roboto"/>
                <a:cs typeface="Roboto"/>
                <a:sym typeface="Roboto"/>
              </a:rPr>
              <a:t>Useful websites for parents</a:t>
            </a:r>
            <a:endParaRPr sz="3500">
              <a:highlight>
                <a:schemeClr val="lt1"/>
              </a:highlight>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139446" lvl="0" marL="365760" rtl="0" algn="l">
              <a:spcBef>
                <a:spcPts val="0"/>
              </a:spcBef>
              <a:spcAft>
                <a:spcPts val="0"/>
              </a:spcAft>
              <a:buSzPts val="1836"/>
              <a:buNone/>
            </a:pPr>
            <a:r>
              <a:t/>
            </a:r>
            <a:endParaRPr/>
          </a:p>
        </p:txBody>
      </p:sp>
      <p:sp>
        <p:nvSpPr>
          <p:cNvPr id="174" name="Google Shape;174;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Lucida Sans"/>
              <a:buNone/>
            </a:pPr>
            <a:r>
              <a:rPr lang="en-GB"/>
              <a:t>Questions?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100"/>
              <a:buFont typeface="Comic Sans MS"/>
              <a:buNone/>
            </a:pPr>
            <a:r>
              <a:rPr lang="en-GB">
                <a:latin typeface="Comic Sans MS"/>
                <a:ea typeface="Comic Sans MS"/>
                <a:cs typeface="Comic Sans MS"/>
                <a:sym typeface="Comic Sans MS"/>
              </a:rPr>
              <a:t>Feedback form...won’t take long!</a:t>
            </a:r>
            <a:endParaRPr>
              <a:latin typeface="Comic Sans MS"/>
              <a:ea typeface="Comic Sans MS"/>
              <a:cs typeface="Comic Sans MS"/>
              <a:sym typeface="Comic Sans MS"/>
            </a:endParaRPr>
          </a:p>
        </p:txBody>
      </p:sp>
      <p:sp>
        <p:nvSpPr>
          <p:cNvPr id="180" name="Google Shape;180;p14"/>
          <p:cNvSpPr txBox="1"/>
          <p:nvPr/>
        </p:nvSpPr>
        <p:spPr>
          <a:xfrm>
            <a:off x="7509346" y="6417254"/>
            <a:ext cx="156324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accent6"/>
                </a:solidFill>
                <a:latin typeface="Lucida Sans"/>
                <a:ea typeface="Lucida Sans"/>
                <a:cs typeface="Lucida Sans"/>
                <a:sym typeface="Lucida Sans"/>
              </a:rPr>
              <a:t>Thanks!  ☺</a:t>
            </a:r>
            <a:endParaRPr b="1" sz="1800">
              <a:solidFill>
                <a:schemeClr val="accent6"/>
              </a:solidFill>
              <a:latin typeface="Lucida Sans"/>
              <a:ea typeface="Lucida Sans"/>
              <a:cs typeface="Lucida Sans"/>
              <a:sym typeface="Lucida Sans"/>
            </a:endParaRPr>
          </a:p>
        </p:txBody>
      </p:sp>
      <p:sp>
        <p:nvSpPr>
          <p:cNvPr id="181" name="Google Shape;181;p14"/>
          <p:cNvSpPr txBox="1"/>
          <p:nvPr>
            <p:ph idx="1" type="body"/>
          </p:nvPr>
        </p:nvSpPr>
        <p:spPr>
          <a:xfrm>
            <a:off x="269200" y="1243425"/>
            <a:ext cx="8614200" cy="5230200"/>
          </a:xfrm>
          <a:prstGeom prst="rect">
            <a:avLst/>
          </a:prstGeom>
          <a:noFill/>
          <a:ln>
            <a:noFill/>
          </a:ln>
        </p:spPr>
        <p:txBody>
          <a:bodyPr anchorCtr="0" anchor="t" bIns="45700" lIns="91425" spcFirstLastPara="1" rIns="91425" wrap="square" tIns="45700">
            <a:normAutofit lnSpcReduction="20000"/>
          </a:bodyPr>
          <a:lstStyle/>
          <a:p>
            <a:pPr indent="-256032" lvl="0" marL="365760" rtl="0" algn="l">
              <a:spcBef>
                <a:spcPts val="0"/>
              </a:spcBef>
              <a:spcAft>
                <a:spcPts val="0"/>
              </a:spcAft>
              <a:buSzPts val="952"/>
              <a:buNone/>
            </a:pPr>
            <a:r>
              <a:rPr lang="en-GB">
                <a:solidFill>
                  <a:schemeClr val="dk1"/>
                </a:solidFill>
              </a:rPr>
              <a:t>Name...........................</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The session was :	a) very useful</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b) quite useful</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c) not useful</a:t>
            </a:r>
            <a:endParaRPr sz="2200">
              <a:solidFill>
                <a:schemeClr val="dk1"/>
              </a:solidFill>
            </a:endParaRPr>
          </a:p>
          <a:p>
            <a:pPr indent="-256032" lvl="0" marL="365760" rtl="0" algn="l">
              <a:spcBef>
                <a:spcPts val="400"/>
              </a:spcBef>
              <a:spcAft>
                <a:spcPts val="0"/>
              </a:spcAft>
              <a:buSzPts val="816"/>
              <a:buNone/>
            </a:pPr>
            <a:r>
              <a:t/>
            </a:r>
            <a:endParaRPr sz="1600">
              <a:solidFill>
                <a:schemeClr val="dk1"/>
              </a:solidFill>
            </a:endParaRPr>
          </a:p>
          <a:p>
            <a:pPr indent="-256032" lvl="0" marL="365760" rtl="0" algn="l">
              <a:spcBef>
                <a:spcPts val="400"/>
              </a:spcBef>
              <a:spcAft>
                <a:spcPts val="0"/>
              </a:spcAft>
              <a:buSzPts val="816"/>
              <a:buNone/>
            </a:pPr>
            <a:r>
              <a:rPr lang="en-GB" sz="1600">
                <a:solidFill>
                  <a:schemeClr val="dk1"/>
                </a:solidFill>
              </a:rPr>
              <a:t>The session was :	a) too complicated</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b) pitched at the right level</a:t>
            </a:r>
            <a:endParaRPr sz="2200">
              <a:solidFill>
                <a:schemeClr val="dk1"/>
              </a:solidFill>
            </a:endParaRPr>
          </a:p>
          <a:p>
            <a:pPr indent="-256032" lvl="0" marL="365760" rtl="0" algn="l">
              <a:spcBef>
                <a:spcPts val="400"/>
              </a:spcBef>
              <a:spcAft>
                <a:spcPts val="0"/>
              </a:spcAft>
              <a:buSzPts val="816"/>
              <a:buNone/>
            </a:pPr>
            <a:r>
              <a:rPr lang="en-GB" sz="1600">
                <a:solidFill>
                  <a:schemeClr val="dk1"/>
                </a:solidFill>
              </a:rPr>
              <a:t>				        c) too easy</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Confidence scale of addressing issues with your child before the training session? </a:t>
            </a:r>
            <a:endParaRPr sz="2200">
              <a:solidFill>
                <a:schemeClr val="dk1"/>
              </a:solidFill>
            </a:endParaRPr>
          </a:p>
          <a:p>
            <a:pPr indent="0" lvl="0" marL="0" rtl="0" algn="ctr">
              <a:spcBef>
                <a:spcPts val="400"/>
              </a:spcBef>
              <a:spcAft>
                <a:spcPts val="0"/>
              </a:spcAft>
              <a:buSzPts val="952"/>
              <a:buNone/>
            </a:pPr>
            <a:r>
              <a:rPr lang="en-GB">
                <a:solidFill>
                  <a:schemeClr val="dk1"/>
                </a:solidFill>
              </a:rPr>
              <a:t>Not confident 						Very confident</a:t>
            </a:r>
            <a:endParaRPr sz="2200">
              <a:solidFill>
                <a:schemeClr val="dk1"/>
              </a:solidFill>
            </a:endParaRPr>
          </a:p>
          <a:p>
            <a:pPr indent="0" lvl="0" marL="0" rtl="0" algn="ctr">
              <a:spcBef>
                <a:spcPts val="400"/>
              </a:spcBef>
              <a:spcAft>
                <a:spcPts val="0"/>
              </a:spcAft>
              <a:buSzPts val="952"/>
              <a:buNone/>
            </a:pPr>
            <a:r>
              <a:rPr lang="en-GB">
                <a:solidFill>
                  <a:schemeClr val="dk1"/>
                </a:solidFill>
              </a:rPr>
              <a:t>1	2	3	4	5	6	7	8	9	10 </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 Confidence scale of addressing issues after training session?</a:t>
            </a:r>
            <a:endParaRPr sz="2200">
              <a:solidFill>
                <a:schemeClr val="dk1"/>
              </a:solidFill>
            </a:endParaRPr>
          </a:p>
          <a:p>
            <a:pPr indent="0" lvl="0" marL="0" rtl="0" algn="ctr">
              <a:spcBef>
                <a:spcPts val="400"/>
              </a:spcBef>
              <a:spcAft>
                <a:spcPts val="0"/>
              </a:spcAft>
              <a:buSzPts val="952"/>
              <a:buNone/>
            </a:pPr>
            <a:r>
              <a:rPr lang="en-GB">
                <a:solidFill>
                  <a:schemeClr val="dk1"/>
                </a:solidFill>
              </a:rPr>
              <a:t>Not confident 						Very confident</a:t>
            </a:r>
            <a:endParaRPr sz="2200">
              <a:solidFill>
                <a:schemeClr val="dk1"/>
              </a:solidFill>
            </a:endParaRPr>
          </a:p>
          <a:p>
            <a:pPr indent="0" lvl="0" marL="0" rtl="0" algn="ctr">
              <a:spcBef>
                <a:spcPts val="400"/>
              </a:spcBef>
              <a:spcAft>
                <a:spcPts val="0"/>
              </a:spcAft>
              <a:buSzPts val="952"/>
              <a:buNone/>
            </a:pPr>
            <a:r>
              <a:rPr lang="en-GB">
                <a:solidFill>
                  <a:schemeClr val="dk1"/>
                </a:solidFill>
              </a:rPr>
              <a:t>1	2	3	4	5	6	7	8	9	10 </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Any other comments?......................................................................................</a:t>
            </a:r>
            <a:endParaRPr sz="2200">
              <a:solidFill>
                <a:schemeClr val="dk1"/>
              </a:solidFill>
            </a:endParaRPr>
          </a:p>
          <a:p>
            <a:pPr indent="-256032" lvl="0" marL="365760" rtl="0" algn="l">
              <a:spcBef>
                <a:spcPts val="400"/>
              </a:spcBef>
              <a:spcAft>
                <a:spcPts val="0"/>
              </a:spcAft>
              <a:buSzPts val="952"/>
              <a:buNone/>
            </a:pPr>
            <a:r>
              <a:rPr lang="en-GB">
                <a:solidFill>
                  <a:schemeClr val="dk1"/>
                </a:solidFill>
              </a:rPr>
              <a:t>Do you need any more info?.............................................................................</a:t>
            </a:r>
            <a:endParaRPr>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2011-11-09T14:22:02Z</dcterms:created>
  <dc:creator>chaayas</dc:creator>
</cp:coreProperties>
</file>