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56" r:id="rId5"/>
    <p:sldId id="285" r:id="rId6"/>
    <p:sldId id="286" r:id="rId7"/>
    <p:sldId id="303" r:id="rId8"/>
    <p:sldId id="304" r:id="rId9"/>
    <p:sldId id="257" r:id="rId10"/>
    <p:sldId id="323" r:id="rId11"/>
    <p:sldId id="284" r:id="rId12"/>
    <p:sldId id="313" r:id="rId13"/>
    <p:sldId id="312" r:id="rId14"/>
    <p:sldId id="324" r:id="rId15"/>
    <p:sldId id="314" r:id="rId16"/>
    <p:sldId id="287" r:id="rId17"/>
    <p:sldId id="288" r:id="rId18"/>
    <p:sldId id="320" r:id="rId19"/>
    <p:sldId id="289" r:id="rId20"/>
    <p:sldId id="329" r:id="rId21"/>
    <p:sldId id="331" r:id="rId22"/>
    <p:sldId id="302" r:id="rId23"/>
    <p:sldId id="290" r:id="rId24"/>
    <p:sldId id="291" r:id="rId25"/>
    <p:sldId id="293" r:id="rId26"/>
    <p:sldId id="294" r:id="rId27"/>
    <p:sldId id="295" r:id="rId28"/>
    <p:sldId id="296" r:id="rId29"/>
    <p:sldId id="297" r:id="rId30"/>
    <p:sldId id="305" r:id="rId31"/>
    <p:sldId id="298" r:id="rId32"/>
    <p:sldId id="307" r:id="rId33"/>
    <p:sldId id="308" r:id="rId34"/>
    <p:sldId id="309" r:id="rId35"/>
    <p:sldId id="315" r:id="rId36"/>
    <p:sldId id="317" r:id="rId37"/>
    <p:sldId id="319" r:id="rId38"/>
    <p:sldId id="332" r:id="rId39"/>
    <p:sldId id="330" r:id="rId40"/>
    <p:sldId id="333" r:id="rId41"/>
    <p:sldId id="334" r:id="rId42"/>
    <p:sldId id="325" r:id="rId43"/>
    <p:sldId id="328" r:id="rId44"/>
    <p:sldId id="327" r:id="rId45"/>
    <p:sldId id="326" r:id="rId46"/>
    <p:sldId id="32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6" autoAdjust="0"/>
    <p:restoredTop sz="72302" autoAdjust="0"/>
  </p:normalViewPr>
  <p:slideViewPr>
    <p:cSldViewPr snapToGrid="0">
      <p:cViewPr varScale="1">
        <p:scale>
          <a:sx n="54" d="100"/>
          <a:sy n="54" d="100"/>
        </p:scale>
        <p:origin x="124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18D5D-21FD-4D17-870E-63026C71AA2F}" type="datetimeFigureOut">
              <a:rPr lang="en-GB" smtClean="0"/>
              <a:t>17/11/2022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324231-FB2C-4C8D-8742-F652B1459414}" type="slidenum">
              <a:rPr lang="en-GB" smtClean="0"/>
              <a:t>‹#›</a:t>
            </a:fld>
            <a:endParaRPr lang="en-GB"/>
          </a:p>
        </p:txBody>
      </p:sp>
    </p:spTree>
    <p:extLst>
      <p:ext uri="{BB962C8B-B14F-4D97-AF65-F5344CB8AC3E}">
        <p14:creationId xmlns:p14="http://schemas.microsoft.com/office/powerpoint/2010/main" val="207018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3He5MXkegN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Slightly off topic (for a good reason)</a:t>
            </a:r>
          </a:p>
          <a:p>
            <a:pPr marL="171450" indent="-171450">
              <a:buFont typeface="Arial" panose="020B0604020202020204" pitchFamily="34" charset="0"/>
              <a:buChar char="•"/>
            </a:pPr>
            <a:r>
              <a:rPr lang="en-GB" dirty="0" smtClean="0"/>
              <a:t>We can’t sacrifice well-being for communication skills as a</a:t>
            </a:r>
            <a:r>
              <a:rPr lang="en-GB" baseline="0" dirty="0" smtClean="0"/>
              <a:t> person with poor wellbeing will not want to communicate with you</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E324231-FB2C-4C8D-8742-F652B1459414}" type="slidenum">
              <a:rPr lang="en-GB" smtClean="0"/>
              <a:t>4</a:t>
            </a:fld>
            <a:endParaRPr lang="en-GB"/>
          </a:p>
        </p:txBody>
      </p:sp>
    </p:spTree>
    <p:extLst>
      <p:ext uri="{BB962C8B-B14F-4D97-AF65-F5344CB8AC3E}">
        <p14:creationId xmlns:p14="http://schemas.microsoft.com/office/powerpoint/2010/main" val="2609128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Symbolic communication</a:t>
            </a:r>
            <a:r>
              <a:rPr lang="en-GB" baseline="0" dirty="0" smtClean="0"/>
              <a:t> is a term you are likely to see in your child’s PLP</a:t>
            </a:r>
            <a:endParaRPr lang="en-GB" dirty="0"/>
          </a:p>
        </p:txBody>
      </p:sp>
      <p:sp>
        <p:nvSpPr>
          <p:cNvPr id="4" name="Slide Number Placeholder 3"/>
          <p:cNvSpPr>
            <a:spLocks noGrp="1"/>
          </p:cNvSpPr>
          <p:nvPr>
            <p:ph type="sldNum" sz="quarter" idx="10"/>
          </p:nvPr>
        </p:nvSpPr>
        <p:spPr/>
        <p:txBody>
          <a:bodyPr/>
          <a:lstStyle/>
          <a:p>
            <a:fld id="{DE324231-FB2C-4C8D-8742-F652B1459414}" type="slidenum">
              <a:rPr lang="en-GB" smtClean="0"/>
              <a:t>19</a:t>
            </a:fld>
            <a:endParaRPr lang="en-GB"/>
          </a:p>
        </p:txBody>
      </p:sp>
    </p:spTree>
    <p:extLst>
      <p:ext uri="{BB962C8B-B14F-4D97-AF65-F5344CB8AC3E}">
        <p14:creationId xmlns:p14="http://schemas.microsoft.com/office/powerpoint/2010/main" val="93763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Very</a:t>
            </a:r>
            <a:r>
              <a:rPr lang="en-GB" baseline="0" dirty="0" smtClean="0"/>
              <a:t> common</a:t>
            </a:r>
          </a:p>
          <a:p>
            <a:r>
              <a:rPr lang="en-GB" baseline="0" dirty="0" smtClean="0"/>
              <a:t>Who has/hasn’t heard?</a:t>
            </a:r>
            <a:endParaRPr lang="en-GB" dirty="0"/>
          </a:p>
        </p:txBody>
      </p:sp>
      <p:sp>
        <p:nvSpPr>
          <p:cNvPr id="4" name="Slide Number Placeholder 3"/>
          <p:cNvSpPr>
            <a:spLocks noGrp="1"/>
          </p:cNvSpPr>
          <p:nvPr>
            <p:ph type="sldNum" sz="quarter" idx="10"/>
          </p:nvPr>
        </p:nvSpPr>
        <p:spPr/>
        <p:txBody>
          <a:bodyPr/>
          <a:lstStyle/>
          <a:p>
            <a:fld id="{DE324231-FB2C-4C8D-8742-F652B1459414}" type="slidenum">
              <a:rPr lang="en-GB" smtClean="0"/>
              <a:t>20</a:t>
            </a:fld>
            <a:endParaRPr lang="en-GB"/>
          </a:p>
        </p:txBody>
      </p:sp>
    </p:spTree>
    <p:extLst>
      <p:ext uri="{BB962C8B-B14F-4D97-AF65-F5344CB8AC3E}">
        <p14:creationId xmlns:p14="http://schemas.microsoft.com/office/powerpoint/2010/main" val="128228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FF0000"/>
                </a:solidFill>
                <a:hlinkClick r:id="rId3"/>
              </a:rPr>
              <a:t>https://youtu.be/3He5MXkegNU</a:t>
            </a:r>
            <a:endParaRPr lang="en-GB" sz="1200" b="1" dirty="0" smtClean="0">
              <a:solidFill>
                <a:srgbClr val="FF0000"/>
              </a:solidFill>
            </a:endParaRPr>
          </a:p>
          <a:p>
            <a:r>
              <a:rPr lang="en-GB" dirty="0" smtClean="0"/>
              <a:t> alternative video</a:t>
            </a:r>
            <a:endParaRPr lang="en-GB" dirty="0"/>
          </a:p>
        </p:txBody>
      </p:sp>
      <p:sp>
        <p:nvSpPr>
          <p:cNvPr id="4" name="Slide Number Placeholder 3"/>
          <p:cNvSpPr>
            <a:spLocks noGrp="1"/>
          </p:cNvSpPr>
          <p:nvPr>
            <p:ph type="sldNum" sz="quarter" idx="10"/>
          </p:nvPr>
        </p:nvSpPr>
        <p:spPr/>
        <p:txBody>
          <a:bodyPr/>
          <a:lstStyle/>
          <a:p>
            <a:fld id="{DE324231-FB2C-4C8D-8742-F652B1459414}" type="slidenum">
              <a:rPr lang="en-GB" smtClean="0"/>
              <a:t>22</a:t>
            </a:fld>
            <a:endParaRPr lang="en-GB"/>
          </a:p>
        </p:txBody>
      </p:sp>
    </p:spTree>
    <p:extLst>
      <p:ext uri="{BB962C8B-B14F-4D97-AF65-F5344CB8AC3E}">
        <p14:creationId xmlns:p14="http://schemas.microsoft.com/office/powerpoint/2010/main" val="326502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324231-FB2C-4C8D-8742-F652B1459414}" type="slidenum">
              <a:rPr lang="en-GB" smtClean="0"/>
              <a:t>26</a:t>
            </a:fld>
            <a:endParaRPr lang="en-GB"/>
          </a:p>
        </p:txBody>
      </p:sp>
    </p:spTree>
    <p:extLst>
      <p:ext uri="{BB962C8B-B14F-4D97-AF65-F5344CB8AC3E}">
        <p14:creationId xmlns:p14="http://schemas.microsoft.com/office/powerpoint/2010/main" val="1566950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324231-FB2C-4C8D-8742-F652B1459414}" type="slidenum">
              <a:rPr lang="en-GB" smtClean="0"/>
              <a:t>27</a:t>
            </a:fld>
            <a:endParaRPr lang="en-GB"/>
          </a:p>
        </p:txBody>
      </p:sp>
    </p:spTree>
    <p:extLst>
      <p:ext uri="{BB962C8B-B14F-4D97-AF65-F5344CB8AC3E}">
        <p14:creationId xmlns:p14="http://schemas.microsoft.com/office/powerpoint/2010/main" val="777829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You may</a:t>
            </a:r>
            <a:r>
              <a:rPr lang="en-GB" baseline="0" dirty="0" smtClean="0"/>
              <a:t> have noticed my coloured titles!</a:t>
            </a:r>
          </a:p>
          <a:p>
            <a:pPr marL="171450" indent="-171450">
              <a:buFont typeface="Arial" panose="020B0604020202020204" pitchFamily="34" charset="0"/>
              <a:buChar char="•"/>
            </a:pPr>
            <a:r>
              <a:rPr lang="en-GB" baseline="0" dirty="0" smtClean="0"/>
              <a:t>PECS will be colour coded from day 1</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E324231-FB2C-4C8D-8742-F652B1459414}" type="slidenum">
              <a:rPr lang="en-GB" smtClean="0"/>
              <a:t>28</a:t>
            </a:fld>
            <a:endParaRPr lang="en-GB"/>
          </a:p>
        </p:txBody>
      </p:sp>
    </p:spTree>
    <p:extLst>
      <p:ext uri="{BB962C8B-B14F-4D97-AF65-F5344CB8AC3E}">
        <p14:creationId xmlns:p14="http://schemas.microsoft.com/office/powerpoint/2010/main" val="2699782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324231-FB2C-4C8D-8742-F652B1459414}" type="slidenum">
              <a:rPr lang="en-GB" smtClean="0"/>
              <a:t>30</a:t>
            </a:fld>
            <a:endParaRPr lang="en-GB"/>
          </a:p>
        </p:txBody>
      </p:sp>
    </p:spTree>
    <p:extLst>
      <p:ext uri="{BB962C8B-B14F-4D97-AF65-F5344CB8AC3E}">
        <p14:creationId xmlns:p14="http://schemas.microsoft.com/office/powerpoint/2010/main" val="1547050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Go</a:t>
            </a:r>
            <a:r>
              <a:rPr lang="en-GB" baseline="0" dirty="0" smtClean="0"/>
              <a:t> – Let’s go, I’m going shopping, you need to go to the toilet, ready steady go, I’m ready to go, where did he go?</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POWER words </a:t>
            </a:r>
          </a:p>
        </p:txBody>
      </p:sp>
      <p:sp>
        <p:nvSpPr>
          <p:cNvPr id="4" name="Slide Number Placeholder 3"/>
          <p:cNvSpPr>
            <a:spLocks noGrp="1"/>
          </p:cNvSpPr>
          <p:nvPr>
            <p:ph type="sldNum" sz="quarter" idx="10"/>
          </p:nvPr>
        </p:nvSpPr>
        <p:spPr/>
        <p:txBody>
          <a:bodyPr/>
          <a:lstStyle/>
          <a:p>
            <a:fld id="{DE324231-FB2C-4C8D-8742-F652B1459414}" type="slidenum">
              <a:rPr lang="en-GB" smtClean="0"/>
              <a:t>31</a:t>
            </a:fld>
            <a:endParaRPr lang="en-GB"/>
          </a:p>
        </p:txBody>
      </p:sp>
    </p:spTree>
    <p:extLst>
      <p:ext uri="{BB962C8B-B14F-4D97-AF65-F5344CB8AC3E}">
        <p14:creationId xmlns:p14="http://schemas.microsoft.com/office/powerpoint/2010/main" val="1172128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Go</a:t>
            </a:r>
            <a:r>
              <a:rPr lang="en-GB" baseline="0" dirty="0" smtClean="0"/>
              <a:t> – Let’s go, I’m going shopping, you need to go to the toilet, ready steady go, I’m ready to go, where did he go?</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A consistent board is very useful due to motor planning </a:t>
            </a:r>
          </a:p>
        </p:txBody>
      </p:sp>
      <p:sp>
        <p:nvSpPr>
          <p:cNvPr id="4" name="Slide Number Placeholder 3"/>
          <p:cNvSpPr>
            <a:spLocks noGrp="1"/>
          </p:cNvSpPr>
          <p:nvPr>
            <p:ph type="sldNum" sz="quarter" idx="10"/>
          </p:nvPr>
        </p:nvSpPr>
        <p:spPr/>
        <p:txBody>
          <a:bodyPr/>
          <a:lstStyle/>
          <a:p>
            <a:fld id="{DE324231-FB2C-4C8D-8742-F652B1459414}" type="slidenum">
              <a:rPr lang="en-GB" smtClean="0"/>
              <a:t>32</a:t>
            </a:fld>
            <a:endParaRPr lang="en-GB"/>
          </a:p>
        </p:txBody>
      </p:sp>
    </p:spTree>
    <p:extLst>
      <p:ext uri="{BB962C8B-B14F-4D97-AF65-F5344CB8AC3E}">
        <p14:creationId xmlns:p14="http://schemas.microsoft.com/office/powerpoint/2010/main" val="1541930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want to help whilst retaining child’s autonomy </a:t>
            </a:r>
          </a:p>
        </p:txBody>
      </p:sp>
      <p:sp>
        <p:nvSpPr>
          <p:cNvPr id="4" name="Slide Number Placeholder 3"/>
          <p:cNvSpPr>
            <a:spLocks noGrp="1"/>
          </p:cNvSpPr>
          <p:nvPr>
            <p:ph type="sldNum" sz="quarter" idx="10"/>
          </p:nvPr>
        </p:nvSpPr>
        <p:spPr/>
        <p:txBody>
          <a:bodyPr/>
          <a:lstStyle/>
          <a:p>
            <a:fld id="{DE324231-FB2C-4C8D-8742-F652B1459414}" type="slidenum">
              <a:rPr lang="en-GB" smtClean="0"/>
              <a:t>33</a:t>
            </a:fld>
            <a:endParaRPr lang="en-GB"/>
          </a:p>
        </p:txBody>
      </p:sp>
    </p:spTree>
    <p:extLst>
      <p:ext uri="{BB962C8B-B14F-4D97-AF65-F5344CB8AC3E}">
        <p14:creationId xmlns:p14="http://schemas.microsoft.com/office/powerpoint/2010/main" val="425698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Damian</a:t>
            </a:r>
            <a:r>
              <a:rPr lang="en-GB" baseline="0" dirty="0" smtClean="0"/>
              <a:t> Milton – Autistic academic and has an Autistic son</a:t>
            </a:r>
          </a:p>
          <a:p>
            <a:endParaRPr lang="en-GB" dirty="0" smtClean="0"/>
          </a:p>
          <a:p>
            <a:r>
              <a:rPr lang="en-GB" dirty="0" smtClean="0"/>
              <a:t>When</a:t>
            </a:r>
            <a:r>
              <a:rPr lang="en-GB" baseline="0" dirty="0" smtClean="0"/>
              <a:t> Autistic people communicate with each other, they are just as effective as non-autistic people communication with each other </a:t>
            </a:r>
            <a:r>
              <a:rPr lang="en-GB" baseline="0" dirty="0" smtClean="0">
                <a:sym typeface="Wingdings" panose="05000000000000000000" pitchFamily="2" charset="2"/>
              </a:rPr>
              <a:t> the ‘problems’ arise when autistic and non-autistic people communicate as their styles differ  BOTH sides need to make adjustments </a:t>
            </a:r>
          </a:p>
          <a:p>
            <a:endParaRPr lang="en-GB" baseline="0" dirty="0" smtClean="0">
              <a:sym typeface="Wingdings" panose="05000000000000000000" pitchFamily="2" charset="2"/>
            </a:endParaRPr>
          </a:p>
          <a:p>
            <a:r>
              <a:rPr lang="en-GB" baseline="0" dirty="0" smtClean="0">
                <a:sym typeface="Wingdings" panose="05000000000000000000" pitchFamily="2" charset="2"/>
              </a:rPr>
              <a:t>In our case we are dealing with young children – we are the adults and our job is to be the best communication partner we can be</a:t>
            </a:r>
            <a:endParaRPr lang="en-GB" dirty="0"/>
          </a:p>
        </p:txBody>
      </p:sp>
      <p:sp>
        <p:nvSpPr>
          <p:cNvPr id="4" name="Slide Number Placeholder 3"/>
          <p:cNvSpPr>
            <a:spLocks noGrp="1"/>
          </p:cNvSpPr>
          <p:nvPr>
            <p:ph type="sldNum" sz="quarter" idx="10"/>
          </p:nvPr>
        </p:nvSpPr>
        <p:spPr/>
        <p:txBody>
          <a:bodyPr/>
          <a:lstStyle/>
          <a:p>
            <a:fld id="{DE324231-FB2C-4C8D-8742-F652B1459414}" type="slidenum">
              <a:rPr lang="en-GB" smtClean="0"/>
              <a:t>5</a:t>
            </a:fld>
            <a:endParaRPr lang="en-GB"/>
          </a:p>
        </p:txBody>
      </p:sp>
    </p:spTree>
    <p:extLst>
      <p:ext uri="{BB962C8B-B14F-4D97-AF65-F5344CB8AC3E}">
        <p14:creationId xmlns:p14="http://schemas.microsoft.com/office/powerpoint/2010/main" val="1595422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Again modelling is key</a:t>
            </a:r>
          </a:p>
          <a:p>
            <a:pPr marL="171450" indent="-171450">
              <a:buFont typeface="Arial" panose="020B0604020202020204" pitchFamily="34" charset="0"/>
              <a:buChar char="•"/>
            </a:pPr>
            <a:r>
              <a:rPr lang="en-GB" baseline="0" dirty="0" smtClean="0"/>
              <a:t>Very individualised</a:t>
            </a:r>
          </a:p>
          <a:p>
            <a:pPr marL="171450" indent="-171450">
              <a:buFont typeface="Arial" panose="020B0604020202020204" pitchFamily="34" charset="0"/>
              <a:buChar char="•"/>
            </a:pPr>
            <a:r>
              <a:rPr lang="en-GB" baseline="0" dirty="0" smtClean="0"/>
              <a:t>Really have to listen to what your child’s says and it may not necessarily be clear</a:t>
            </a:r>
          </a:p>
          <a:p>
            <a:pPr marL="171450" indent="-171450">
              <a:buFont typeface="Arial" panose="020B0604020202020204" pitchFamily="34" charset="0"/>
              <a:buChar char="•"/>
            </a:pPr>
            <a:r>
              <a:rPr lang="en-GB" baseline="0" dirty="0" smtClean="0"/>
              <a:t>Just because your child is pre-verbal, doesn’t mean they aren’t processing language in this way</a:t>
            </a:r>
          </a:p>
          <a:p>
            <a:pPr marL="171450" indent="-171450">
              <a:buFont typeface="Arial" panose="020B0604020202020204" pitchFamily="34" charset="0"/>
              <a:buChar char="•"/>
            </a:pPr>
            <a:r>
              <a:rPr lang="en-GB" baseline="0" dirty="0" smtClean="0"/>
              <a:t>Have to be a detective – what your child says is not always what they mean</a:t>
            </a:r>
          </a:p>
          <a:p>
            <a:pPr marL="628650" lvl="1" indent="-171450">
              <a:buFont typeface="Arial" panose="020B0604020202020204" pitchFamily="34" charset="0"/>
              <a:buChar char="•"/>
            </a:pPr>
            <a:r>
              <a:rPr lang="en-GB" baseline="0" dirty="0" smtClean="0"/>
              <a:t>E.g. child may seem to say opposite as they are mimicking what other people say to them in that context; or may say a strange phrase they associate with a particular event </a:t>
            </a:r>
          </a:p>
          <a:p>
            <a:pPr marL="628650" lvl="1" indent="-171450">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DE324231-FB2C-4C8D-8742-F652B1459414}" type="slidenum">
              <a:rPr lang="en-GB" smtClean="0"/>
              <a:t>34</a:t>
            </a:fld>
            <a:endParaRPr lang="en-GB"/>
          </a:p>
        </p:txBody>
      </p:sp>
    </p:spTree>
    <p:extLst>
      <p:ext uri="{BB962C8B-B14F-4D97-AF65-F5344CB8AC3E}">
        <p14:creationId xmlns:p14="http://schemas.microsoft.com/office/powerpoint/2010/main" val="932259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324231-FB2C-4C8D-8742-F652B1459414}" type="slidenum">
              <a:rPr lang="en-GB" smtClean="0"/>
              <a:t>36</a:t>
            </a:fld>
            <a:endParaRPr lang="en-GB"/>
          </a:p>
        </p:txBody>
      </p:sp>
    </p:spTree>
    <p:extLst>
      <p:ext uri="{BB962C8B-B14F-4D97-AF65-F5344CB8AC3E}">
        <p14:creationId xmlns:p14="http://schemas.microsoft.com/office/powerpoint/2010/main" val="339876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Reminder that AAC comes in all shapes and sizes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It’s</a:t>
            </a:r>
            <a:r>
              <a:rPr lang="en-GB" baseline="0" dirty="0" smtClean="0"/>
              <a:t> not necessarily one or the other – can use both </a:t>
            </a:r>
            <a:endParaRPr lang="en-GB" dirty="0" smtClean="0"/>
          </a:p>
          <a:p>
            <a:endParaRPr lang="en-GB" dirty="0"/>
          </a:p>
        </p:txBody>
      </p:sp>
      <p:sp>
        <p:nvSpPr>
          <p:cNvPr id="4" name="Slide Number Placeholder 3"/>
          <p:cNvSpPr>
            <a:spLocks noGrp="1"/>
          </p:cNvSpPr>
          <p:nvPr>
            <p:ph type="sldNum" sz="quarter" idx="10"/>
          </p:nvPr>
        </p:nvSpPr>
        <p:spPr/>
        <p:txBody>
          <a:bodyPr/>
          <a:lstStyle/>
          <a:p>
            <a:fld id="{DE324231-FB2C-4C8D-8742-F652B1459414}" type="slidenum">
              <a:rPr lang="en-GB" smtClean="0"/>
              <a:t>39</a:t>
            </a:fld>
            <a:endParaRPr lang="en-GB"/>
          </a:p>
        </p:txBody>
      </p:sp>
    </p:spTree>
    <p:extLst>
      <p:ext uri="{BB962C8B-B14F-4D97-AF65-F5344CB8AC3E}">
        <p14:creationId xmlns:p14="http://schemas.microsoft.com/office/powerpoint/2010/main" val="1603094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324231-FB2C-4C8D-8742-F652B1459414}" type="slidenum">
              <a:rPr lang="en-GB" smtClean="0"/>
              <a:t>40</a:t>
            </a:fld>
            <a:endParaRPr lang="en-GB"/>
          </a:p>
        </p:txBody>
      </p:sp>
    </p:spTree>
    <p:extLst>
      <p:ext uri="{BB962C8B-B14F-4D97-AF65-F5344CB8AC3E}">
        <p14:creationId xmlns:p14="http://schemas.microsoft.com/office/powerpoint/2010/main" val="69708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Reminder that communication is 2 way</a:t>
            </a:r>
            <a:endParaRPr lang="en-GB" dirty="0"/>
          </a:p>
        </p:txBody>
      </p:sp>
      <p:sp>
        <p:nvSpPr>
          <p:cNvPr id="4" name="Slide Number Placeholder 3"/>
          <p:cNvSpPr>
            <a:spLocks noGrp="1"/>
          </p:cNvSpPr>
          <p:nvPr>
            <p:ph type="sldNum" sz="quarter" idx="10"/>
          </p:nvPr>
        </p:nvSpPr>
        <p:spPr/>
        <p:txBody>
          <a:bodyPr/>
          <a:lstStyle/>
          <a:p>
            <a:fld id="{DE324231-FB2C-4C8D-8742-F652B1459414}" type="slidenum">
              <a:rPr lang="en-GB" smtClean="0"/>
              <a:t>41</a:t>
            </a:fld>
            <a:endParaRPr lang="en-GB"/>
          </a:p>
        </p:txBody>
      </p:sp>
    </p:spTree>
    <p:extLst>
      <p:ext uri="{BB962C8B-B14F-4D97-AF65-F5344CB8AC3E}">
        <p14:creationId xmlns:p14="http://schemas.microsoft.com/office/powerpoint/2010/main" val="3275351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lots</a:t>
            </a:r>
            <a:r>
              <a:rPr lang="en-GB" baseline="0" dirty="0" smtClean="0"/>
              <a:t> of reasons to communicate</a:t>
            </a:r>
            <a:endParaRPr lang="en-GB" dirty="0"/>
          </a:p>
        </p:txBody>
      </p:sp>
      <p:sp>
        <p:nvSpPr>
          <p:cNvPr id="4" name="Slide Number Placeholder 3"/>
          <p:cNvSpPr>
            <a:spLocks noGrp="1"/>
          </p:cNvSpPr>
          <p:nvPr>
            <p:ph type="sldNum" sz="quarter" idx="10"/>
          </p:nvPr>
        </p:nvSpPr>
        <p:spPr/>
        <p:txBody>
          <a:bodyPr/>
          <a:lstStyle/>
          <a:p>
            <a:fld id="{DE324231-FB2C-4C8D-8742-F652B1459414}" type="slidenum">
              <a:rPr lang="en-GB" smtClean="0"/>
              <a:t>42</a:t>
            </a:fld>
            <a:endParaRPr lang="en-GB"/>
          </a:p>
        </p:txBody>
      </p:sp>
    </p:spTree>
    <p:extLst>
      <p:ext uri="{BB962C8B-B14F-4D97-AF65-F5344CB8AC3E}">
        <p14:creationId xmlns:p14="http://schemas.microsoft.com/office/powerpoint/2010/main" val="3372906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ABE37E-C652-4C11-A78B-8703E1FCFBF2}" type="slidenum">
              <a:rPr lang="en-GB" smtClean="0"/>
              <a:t>43</a:t>
            </a:fld>
            <a:endParaRPr lang="en-GB"/>
          </a:p>
        </p:txBody>
      </p:sp>
    </p:spTree>
    <p:extLst>
      <p:ext uri="{BB962C8B-B14F-4D97-AF65-F5344CB8AC3E}">
        <p14:creationId xmlns:p14="http://schemas.microsoft.com/office/powerpoint/2010/main" val="421378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like learning to</a:t>
            </a:r>
            <a:r>
              <a:rPr lang="en-GB" baseline="0" dirty="0" smtClean="0"/>
              <a:t> speak, children need to be taught how to use these.</a:t>
            </a:r>
            <a:endParaRPr lang="en-GB" dirty="0"/>
          </a:p>
        </p:txBody>
      </p:sp>
      <p:sp>
        <p:nvSpPr>
          <p:cNvPr id="4" name="Slide Number Placeholder 3"/>
          <p:cNvSpPr>
            <a:spLocks noGrp="1"/>
          </p:cNvSpPr>
          <p:nvPr>
            <p:ph type="sldNum" sz="quarter" idx="10"/>
          </p:nvPr>
        </p:nvSpPr>
        <p:spPr/>
        <p:txBody>
          <a:bodyPr/>
          <a:lstStyle/>
          <a:p>
            <a:fld id="{DE324231-FB2C-4C8D-8742-F652B1459414}" type="slidenum">
              <a:rPr lang="en-GB" smtClean="0"/>
              <a:t>6</a:t>
            </a:fld>
            <a:endParaRPr lang="en-GB"/>
          </a:p>
        </p:txBody>
      </p:sp>
    </p:spTree>
    <p:extLst>
      <p:ext uri="{BB962C8B-B14F-4D97-AF65-F5344CB8AC3E}">
        <p14:creationId xmlns:p14="http://schemas.microsoft.com/office/powerpoint/2010/main" val="323053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will go through some of them today </a:t>
            </a:r>
          </a:p>
        </p:txBody>
      </p:sp>
      <p:sp>
        <p:nvSpPr>
          <p:cNvPr id="4" name="Slide Number Placeholder 3"/>
          <p:cNvSpPr>
            <a:spLocks noGrp="1"/>
          </p:cNvSpPr>
          <p:nvPr>
            <p:ph type="sldNum" sz="quarter" idx="10"/>
          </p:nvPr>
        </p:nvSpPr>
        <p:spPr/>
        <p:txBody>
          <a:bodyPr/>
          <a:lstStyle/>
          <a:p>
            <a:fld id="{DE324231-FB2C-4C8D-8742-F652B1459414}" type="slidenum">
              <a:rPr lang="en-GB" smtClean="0"/>
              <a:t>8</a:t>
            </a:fld>
            <a:endParaRPr lang="en-GB"/>
          </a:p>
        </p:txBody>
      </p:sp>
    </p:spTree>
    <p:extLst>
      <p:ext uri="{BB962C8B-B14F-4D97-AF65-F5344CB8AC3E}">
        <p14:creationId xmlns:p14="http://schemas.microsoft.com/office/powerpoint/2010/main" val="375014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324231-FB2C-4C8D-8742-F652B1459414}" type="slidenum">
              <a:rPr lang="en-GB" smtClean="0"/>
              <a:t>9</a:t>
            </a:fld>
            <a:endParaRPr lang="en-GB"/>
          </a:p>
        </p:txBody>
      </p:sp>
    </p:spTree>
    <p:extLst>
      <p:ext uri="{BB962C8B-B14F-4D97-AF65-F5344CB8AC3E}">
        <p14:creationId xmlns:p14="http://schemas.microsoft.com/office/powerpoint/2010/main" val="4024661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324231-FB2C-4C8D-8742-F652B1459414}" type="slidenum">
              <a:rPr lang="en-GB" smtClean="0"/>
              <a:t>10</a:t>
            </a:fld>
            <a:endParaRPr lang="en-GB"/>
          </a:p>
        </p:txBody>
      </p:sp>
    </p:spTree>
    <p:extLst>
      <p:ext uri="{BB962C8B-B14F-4D97-AF65-F5344CB8AC3E}">
        <p14:creationId xmlns:p14="http://schemas.microsoft.com/office/powerpoint/2010/main" val="2926191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E324231-FB2C-4C8D-8742-F652B1459414}" type="slidenum">
              <a:rPr lang="en-GB" smtClean="0"/>
              <a:t>13</a:t>
            </a:fld>
            <a:endParaRPr lang="en-GB"/>
          </a:p>
        </p:txBody>
      </p:sp>
    </p:spTree>
    <p:extLst>
      <p:ext uri="{BB962C8B-B14F-4D97-AF65-F5344CB8AC3E}">
        <p14:creationId xmlns:p14="http://schemas.microsoft.com/office/powerpoint/2010/main" val="987773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324231-FB2C-4C8D-8742-F652B1459414}" type="slidenum">
              <a:rPr lang="en-GB" smtClean="0"/>
              <a:t>14</a:t>
            </a:fld>
            <a:endParaRPr lang="en-GB"/>
          </a:p>
        </p:txBody>
      </p:sp>
    </p:spTree>
    <p:extLst>
      <p:ext uri="{BB962C8B-B14F-4D97-AF65-F5344CB8AC3E}">
        <p14:creationId xmlns:p14="http://schemas.microsoft.com/office/powerpoint/2010/main" val="3836577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hard for parents to wait for initiation</a:t>
            </a:r>
            <a:r>
              <a:rPr lang="en-GB" baseline="0" dirty="0" smtClean="0"/>
              <a:t> as you know your child so well you can anticipate their needs and you know what their non-intentional communication means</a:t>
            </a:r>
            <a:endParaRPr lang="en-GB" dirty="0"/>
          </a:p>
        </p:txBody>
      </p:sp>
      <p:sp>
        <p:nvSpPr>
          <p:cNvPr id="4" name="Slide Number Placeholder 3"/>
          <p:cNvSpPr>
            <a:spLocks noGrp="1"/>
          </p:cNvSpPr>
          <p:nvPr>
            <p:ph type="sldNum" sz="quarter" idx="10"/>
          </p:nvPr>
        </p:nvSpPr>
        <p:spPr/>
        <p:txBody>
          <a:bodyPr/>
          <a:lstStyle/>
          <a:p>
            <a:fld id="{DE324231-FB2C-4C8D-8742-F652B1459414}" type="slidenum">
              <a:rPr lang="en-GB" smtClean="0"/>
              <a:t>16</a:t>
            </a:fld>
            <a:endParaRPr lang="en-GB"/>
          </a:p>
        </p:txBody>
      </p:sp>
    </p:spTree>
    <p:extLst>
      <p:ext uri="{BB962C8B-B14F-4D97-AF65-F5344CB8AC3E}">
        <p14:creationId xmlns:p14="http://schemas.microsoft.com/office/powerpoint/2010/main" val="3576344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BE0A107-EF2E-488C-B9F5-2796DEC7CC8D}" type="datetimeFigureOut">
              <a:rPr lang="en-GB" smtClean="0"/>
              <a:t>17/11/2022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41D6F-EF57-423E-9F6E-3ECFE05C0C20}" type="slidenum">
              <a:rPr lang="en-GB" smtClean="0"/>
              <a:t>‹#›</a:t>
            </a:fld>
            <a:endParaRPr lang="en-GB"/>
          </a:p>
        </p:txBody>
      </p:sp>
    </p:spTree>
    <p:extLst>
      <p:ext uri="{BB962C8B-B14F-4D97-AF65-F5344CB8AC3E}">
        <p14:creationId xmlns:p14="http://schemas.microsoft.com/office/powerpoint/2010/main" val="82836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E0A107-EF2E-488C-B9F5-2796DEC7CC8D}" type="datetimeFigureOut">
              <a:rPr lang="en-GB" smtClean="0"/>
              <a:t>17/11/2022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41D6F-EF57-423E-9F6E-3ECFE05C0C20}" type="slidenum">
              <a:rPr lang="en-GB" smtClean="0"/>
              <a:t>‹#›</a:t>
            </a:fld>
            <a:endParaRPr lang="en-GB"/>
          </a:p>
        </p:txBody>
      </p:sp>
    </p:spTree>
    <p:extLst>
      <p:ext uri="{BB962C8B-B14F-4D97-AF65-F5344CB8AC3E}">
        <p14:creationId xmlns:p14="http://schemas.microsoft.com/office/powerpoint/2010/main" val="41339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E0A107-EF2E-488C-B9F5-2796DEC7CC8D}" type="datetimeFigureOut">
              <a:rPr lang="en-GB" smtClean="0"/>
              <a:t>17/11/2022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41D6F-EF57-423E-9F6E-3ECFE05C0C20}" type="slidenum">
              <a:rPr lang="en-GB" smtClean="0"/>
              <a:t>‹#›</a:t>
            </a:fld>
            <a:endParaRPr lang="en-GB"/>
          </a:p>
        </p:txBody>
      </p:sp>
    </p:spTree>
    <p:extLst>
      <p:ext uri="{BB962C8B-B14F-4D97-AF65-F5344CB8AC3E}">
        <p14:creationId xmlns:p14="http://schemas.microsoft.com/office/powerpoint/2010/main" val="373004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E0A107-EF2E-488C-B9F5-2796DEC7CC8D}" type="datetimeFigureOut">
              <a:rPr lang="en-GB" smtClean="0"/>
              <a:t>17/11/2022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41D6F-EF57-423E-9F6E-3ECFE05C0C20}" type="slidenum">
              <a:rPr lang="en-GB" smtClean="0"/>
              <a:t>‹#›</a:t>
            </a:fld>
            <a:endParaRPr lang="en-GB"/>
          </a:p>
        </p:txBody>
      </p:sp>
    </p:spTree>
    <p:extLst>
      <p:ext uri="{BB962C8B-B14F-4D97-AF65-F5344CB8AC3E}">
        <p14:creationId xmlns:p14="http://schemas.microsoft.com/office/powerpoint/2010/main" val="49106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E0A107-EF2E-488C-B9F5-2796DEC7CC8D}" type="datetimeFigureOut">
              <a:rPr lang="en-GB" smtClean="0"/>
              <a:t>17/11/2022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41D6F-EF57-423E-9F6E-3ECFE05C0C20}" type="slidenum">
              <a:rPr lang="en-GB" smtClean="0"/>
              <a:t>‹#›</a:t>
            </a:fld>
            <a:endParaRPr lang="en-GB"/>
          </a:p>
        </p:txBody>
      </p:sp>
    </p:spTree>
    <p:extLst>
      <p:ext uri="{BB962C8B-B14F-4D97-AF65-F5344CB8AC3E}">
        <p14:creationId xmlns:p14="http://schemas.microsoft.com/office/powerpoint/2010/main" val="223913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BE0A107-EF2E-488C-B9F5-2796DEC7CC8D}" type="datetimeFigureOut">
              <a:rPr lang="en-GB" smtClean="0"/>
              <a:t>17/11/2022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741D6F-EF57-423E-9F6E-3ECFE05C0C20}" type="slidenum">
              <a:rPr lang="en-GB" smtClean="0"/>
              <a:t>‹#›</a:t>
            </a:fld>
            <a:endParaRPr lang="en-GB"/>
          </a:p>
        </p:txBody>
      </p:sp>
    </p:spTree>
    <p:extLst>
      <p:ext uri="{BB962C8B-B14F-4D97-AF65-F5344CB8AC3E}">
        <p14:creationId xmlns:p14="http://schemas.microsoft.com/office/powerpoint/2010/main" val="89385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E0A107-EF2E-488C-B9F5-2796DEC7CC8D}" type="datetimeFigureOut">
              <a:rPr lang="en-GB" smtClean="0"/>
              <a:t>17/11/2022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741D6F-EF57-423E-9F6E-3ECFE05C0C20}" type="slidenum">
              <a:rPr lang="en-GB" smtClean="0"/>
              <a:t>‹#›</a:t>
            </a:fld>
            <a:endParaRPr lang="en-GB"/>
          </a:p>
        </p:txBody>
      </p:sp>
    </p:spTree>
    <p:extLst>
      <p:ext uri="{BB962C8B-B14F-4D97-AF65-F5344CB8AC3E}">
        <p14:creationId xmlns:p14="http://schemas.microsoft.com/office/powerpoint/2010/main" val="48979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BE0A107-EF2E-488C-B9F5-2796DEC7CC8D}" type="datetimeFigureOut">
              <a:rPr lang="en-GB" smtClean="0"/>
              <a:t>17/11/2022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741D6F-EF57-423E-9F6E-3ECFE05C0C20}" type="slidenum">
              <a:rPr lang="en-GB" smtClean="0"/>
              <a:t>‹#›</a:t>
            </a:fld>
            <a:endParaRPr lang="en-GB"/>
          </a:p>
        </p:txBody>
      </p:sp>
    </p:spTree>
    <p:extLst>
      <p:ext uri="{BB962C8B-B14F-4D97-AF65-F5344CB8AC3E}">
        <p14:creationId xmlns:p14="http://schemas.microsoft.com/office/powerpoint/2010/main" val="684700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0A107-EF2E-488C-B9F5-2796DEC7CC8D}" type="datetimeFigureOut">
              <a:rPr lang="en-GB" smtClean="0"/>
              <a:t>17/11/2022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741D6F-EF57-423E-9F6E-3ECFE05C0C20}" type="slidenum">
              <a:rPr lang="en-GB" smtClean="0"/>
              <a:t>‹#›</a:t>
            </a:fld>
            <a:endParaRPr lang="en-GB"/>
          </a:p>
        </p:txBody>
      </p:sp>
    </p:spTree>
    <p:extLst>
      <p:ext uri="{BB962C8B-B14F-4D97-AF65-F5344CB8AC3E}">
        <p14:creationId xmlns:p14="http://schemas.microsoft.com/office/powerpoint/2010/main" val="382407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0A107-EF2E-488C-B9F5-2796DEC7CC8D}" type="datetimeFigureOut">
              <a:rPr lang="en-GB" smtClean="0"/>
              <a:t>17/11/2022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741D6F-EF57-423E-9F6E-3ECFE05C0C20}" type="slidenum">
              <a:rPr lang="en-GB" smtClean="0"/>
              <a:t>‹#›</a:t>
            </a:fld>
            <a:endParaRPr lang="en-GB"/>
          </a:p>
        </p:txBody>
      </p:sp>
    </p:spTree>
    <p:extLst>
      <p:ext uri="{BB962C8B-B14F-4D97-AF65-F5344CB8AC3E}">
        <p14:creationId xmlns:p14="http://schemas.microsoft.com/office/powerpoint/2010/main" val="1739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0A107-EF2E-488C-B9F5-2796DEC7CC8D}" type="datetimeFigureOut">
              <a:rPr lang="en-GB" smtClean="0"/>
              <a:t>17/11/2022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741D6F-EF57-423E-9F6E-3ECFE05C0C20}" type="slidenum">
              <a:rPr lang="en-GB" smtClean="0"/>
              <a:t>‹#›</a:t>
            </a:fld>
            <a:endParaRPr lang="en-GB"/>
          </a:p>
        </p:txBody>
      </p:sp>
    </p:spTree>
    <p:extLst>
      <p:ext uri="{BB962C8B-B14F-4D97-AF65-F5344CB8AC3E}">
        <p14:creationId xmlns:p14="http://schemas.microsoft.com/office/powerpoint/2010/main" val="3219307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0A107-EF2E-488C-B9F5-2796DEC7CC8D}" type="datetimeFigureOut">
              <a:rPr lang="en-GB" smtClean="0"/>
              <a:t>17/11/2022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41D6F-EF57-423E-9F6E-3ECFE05C0C20}" type="slidenum">
              <a:rPr lang="en-GB" smtClean="0"/>
              <a:t>‹#›</a:t>
            </a:fld>
            <a:endParaRPr lang="en-GB"/>
          </a:p>
        </p:txBody>
      </p:sp>
    </p:spTree>
    <p:extLst>
      <p:ext uri="{BB962C8B-B14F-4D97-AF65-F5344CB8AC3E}">
        <p14:creationId xmlns:p14="http://schemas.microsoft.com/office/powerpoint/2010/main" val="433528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akaton.org/TMC/SHOP/ResourceVocabulary.aspx" TargetMode="External"/><Relationship Id="rId2" Type="http://schemas.openxmlformats.org/officeDocument/2006/relationships/hyperlink" Target="https://makaton.org/TMC/SHOP/Starting_out__Core_vocabulary_.aspx"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youtube.com/watch?v=2y_s-x_k0Qk"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6.png"/><Relationship Id="rId4" Type="http://schemas.openxmlformats.org/officeDocument/2006/relationships/image" Target="../media/image11.jpe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2.jpe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6.png"/><Relationship Id="rId4" Type="http://schemas.openxmlformats.org/officeDocument/2006/relationships/image" Target="../media/image11.jpe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896" y="550078"/>
            <a:ext cx="9147873" cy="6464113"/>
          </a:xfrm>
          <a:prstGeom prst="rect">
            <a:avLst/>
          </a:prstGeom>
        </p:spPr>
      </p:pic>
    </p:spTree>
    <p:extLst>
      <p:ext uri="{BB962C8B-B14F-4D97-AF65-F5344CB8AC3E}">
        <p14:creationId xmlns:p14="http://schemas.microsoft.com/office/powerpoint/2010/main" val="873401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38187" y="1725613"/>
            <a:ext cx="10515600" cy="4351338"/>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en-GB" sz="7200" dirty="0">
                <a:latin typeface="Comic Sans MS" panose="030F0702030302020204" pitchFamily="66" charset="0"/>
              </a:rPr>
              <a:t>Supports </a:t>
            </a:r>
            <a:r>
              <a:rPr lang="en-GB" sz="7200" b="1" u="sng" dirty="0">
                <a:latin typeface="Comic Sans MS" panose="030F0702030302020204" pitchFamily="66" charset="0"/>
              </a:rPr>
              <a:t>strengths</a:t>
            </a:r>
            <a:r>
              <a:rPr lang="en-GB" sz="7200" dirty="0">
                <a:latin typeface="Comic Sans MS" panose="030F0702030302020204" pitchFamily="66" charset="0"/>
              </a:rPr>
              <a:t> of the communicator </a:t>
            </a:r>
          </a:p>
          <a:p>
            <a:pPr>
              <a:lnSpc>
                <a:spcPct val="170000"/>
              </a:lnSpc>
            </a:pPr>
            <a:r>
              <a:rPr lang="en-GB" sz="7200" dirty="0">
                <a:latin typeface="Comic Sans MS" panose="030F0702030302020204" pitchFamily="66" charset="0"/>
              </a:rPr>
              <a:t>Supports making communication as quick, </a:t>
            </a:r>
            <a:r>
              <a:rPr lang="en-GB" sz="7200" b="1" u="sng" dirty="0">
                <a:latin typeface="Comic Sans MS" panose="030F0702030302020204" pitchFamily="66" charset="0"/>
              </a:rPr>
              <a:t>simple</a:t>
            </a:r>
            <a:r>
              <a:rPr lang="en-GB" sz="7200" dirty="0">
                <a:latin typeface="Comic Sans MS" panose="030F0702030302020204" pitchFamily="66" charset="0"/>
              </a:rPr>
              <a:t>, and effective as </a:t>
            </a:r>
            <a:r>
              <a:rPr lang="en-GB" sz="7200" dirty="0" smtClean="0">
                <a:latin typeface="Comic Sans MS" panose="030F0702030302020204" pitchFamily="66" charset="0"/>
              </a:rPr>
              <a:t>possible</a:t>
            </a:r>
          </a:p>
          <a:p>
            <a:pPr>
              <a:lnSpc>
                <a:spcPct val="170000"/>
              </a:lnSpc>
            </a:pPr>
            <a:r>
              <a:rPr lang="en-GB" sz="7200" dirty="0">
                <a:latin typeface="Comic Sans MS" panose="030F0702030302020204" pitchFamily="66" charset="0"/>
              </a:rPr>
              <a:t>The aim of AAC is to build communicative competence to enable and full participation in </a:t>
            </a:r>
            <a:r>
              <a:rPr lang="en-GB" sz="7200" b="1" u="sng" dirty="0">
                <a:latin typeface="Comic Sans MS" panose="030F0702030302020204" pitchFamily="66" charset="0"/>
              </a:rPr>
              <a:t>all</a:t>
            </a:r>
            <a:r>
              <a:rPr lang="en-GB" sz="7200" dirty="0">
                <a:latin typeface="Comic Sans MS" panose="030F0702030302020204" pitchFamily="66" charset="0"/>
              </a:rPr>
              <a:t> aspects of life (not just requesting)</a:t>
            </a:r>
          </a:p>
          <a:p>
            <a:pPr>
              <a:lnSpc>
                <a:spcPct val="170000"/>
              </a:lnSpc>
            </a:pPr>
            <a:endParaRPr lang="en-GB" sz="7200" dirty="0">
              <a:latin typeface="Comic Sans MS" panose="030F0702030302020204" pitchFamily="66" charset="0"/>
            </a:endParaRPr>
          </a:p>
        </p:txBody>
      </p:sp>
      <p:sp>
        <p:nvSpPr>
          <p:cNvPr id="5" name="Title 1"/>
          <p:cNvSpPr txBox="1">
            <a:spLocks/>
          </p:cNvSpPr>
          <p:nvPr/>
        </p:nvSpPr>
        <p:spPr>
          <a:xfrm>
            <a:off x="1277816"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smtClean="0">
                <a:solidFill>
                  <a:srgbClr val="00B050"/>
                </a:solidFill>
                <a:latin typeface="Comic Sans MS" panose="030F0702030302020204" pitchFamily="66" charset="0"/>
              </a:rPr>
              <a:t>What</a:t>
            </a:r>
            <a:r>
              <a:rPr lang="en-GB" b="1" dirty="0" smtClean="0">
                <a:solidFill>
                  <a:srgbClr val="00B050"/>
                </a:solidFill>
                <a:latin typeface="Comic Sans MS" panose="030F0702030302020204" pitchFamily="66" charset="0"/>
              </a:rPr>
              <a:t> </a:t>
            </a:r>
            <a:r>
              <a:rPr lang="en-GB" b="1" dirty="0" smtClean="0">
                <a:latin typeface="Comic Sans MS" panose="030F0702030302020204" pitchFamily="66" charset="0"/>
              </a:rPr>
              <a:t>is AAC?</a:t>
            </a:r>
            <a:endParaRPr lang="en-GB" b="1" dirty="0">
              <a:latin typeface="Comic Sans MS" panose="030F0702030302020204"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329" y="0"/>
            <a:ext cx="1561905" cy="1533333"/>
          </a:xfrm>
          <a:prstGeom prst="rect">
            <a:avLst/>
          </a:prstGeom>
        </p:spPr>
      </p:pic>
    </p:spTree>
    <p:extLst>
      <p:ext uri="{BB962C8B-B14F-4D97-AF65-F5344CB8AC3E}">
        <p14:creationId xmlns:p14="http://schemas.microsoft.com/office/powerpoint/2010/main" val="3610824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5854" y="372501"/>
            <a:ext cx="6691915" cy="6157491"/>
          </a:xfrm>
          <a:prstGeom prst="rect">
            <a:avLst/>
          </a:prstGeom>
        </p:spPr>
      </p:pic>
    </p:spTree>
    <p:extLst>
      <p:ext uri="{BB962C8B-B14F-4D97-AF65-F5344CB8AC3E}">
        <p14:creationId xmlns:p14="http://schemas.microsoft.com/office/powerpoint/2010/main" val="999295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7889"/>
          <a:stretch/>
        </p:blipFill>
        <p:spPr>
          <a:xfrm>
            <a:off x="223018" y="2214563"/>
            <a:ext cx="11745964" cy="3105413"/>
          </a:xfrm>
          <a:prstGeom prst="rect">
            <a:avLst/>
          </a:prstGeom>
        </p:spPr>
      </p:pic>
      <p:sp>
        <p:nvSpPr>
          <p:cNvPr id="4" name="Oval 3"/>
          <p:cNvSpPr/>
          <p:nvPr/>
        </p:nvSpPr>
        <p:spPr>
          <a:xfrm>
            <a:off x="0" y="1708272"/>
            <a:ext cx="3886200" cy="3763108"/>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itle 1"/>
          <p:cNvSpPr txBox="1">
            <a:spLocks/>
          </p:cNvSpPr>
          <p:nvPr/>
        </p:nvSpPr>
        <p:spPr>
          <a:xfrm>
            <a:off x="1277816"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smtClean="0">
                <a:solidFill>
                  <a:srgbClr val="00B050"/>
                </a:solidFill>
                <a:latin typeface="Comic Sans MS" panose="030F0702030302020204" pitchFamily="66" charset="0"/>
              </a:rPr>
              <a:t>What</a:t>
            </a:r>
            <a:r>
              <a:rPr lang="en-GB" b="1" dirty="0" smtClean="0">
                <a:solidFill>
                  <a:srgbClr val="00B050"/>
                </a:solidFill>
                <a:latin typeface="Comic Sans MS" panose="030F0702030302020204" pitchFamily="66" charset="0"/>
              </a:rPr>
              <a:t> </a:t>
            </a:r>
            <a:r>
              <a:rPr lang="en-GB" b="1" dirty="0" smtClean="0">
                <a:latin typeface="Comic Sans MS" panose="030F0702030302020204" pitchFamily="66" charset="0"/>
              </a:rPr>
              <a:t>is AAC?</a:t>
            </a:r>
            <a:endParaRPr lang="en-GB" b="1" dirty="0">
              <a:latin typeface="Comic Sans MS" panose="030F0702030302020204"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329" y="0"/>
            <a:ext cx="1561905" cy="1533333"/>
          </a:xfrm>
          <a:prstGeom prst="rect">
            <a:avLst/>
          </a:prstGeom>
        </p:spPr>
      </p:pic>
    </p:spTree>
    <p:extLst>
      <p:ext uri="{BB962C8B-B14F-4D97-AF65-F5344CB8AC3E}">
        <p14:creationId xmlns:p14="http://schemas.microsoft.com/office/powerpoint/2010/main" val="2004496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Comic Sans MS" panose="030F0702030302020204" pitchFamily="66" charset="0"/>
              </a:rPr>
              <a:t>How do we communicate without words? (no-tech AAC)</a:t>
            </a:r>
            <a:endParaRPr lang="en-GB" b="1" dirty="0">
              <a:latin typeface="Comic Sans MS" panose="030F0702030302020204" pitchFamily="66" charset="0"/>
            </a:endParaRPr>
          </a:p>
        </p:txBody>
      </p:sp>
      <p:sp>
        <p:nvSpPr>
          <p:cNvPr id="3" name="Content Placeholder 2"/>
          <p:cNvSpPr>
            <a:spLocks noGrp="1"/>
          </p:cNvSpPr>
          <p:nvPr>
            <p:ph idx="1"/>
          </p:nvPr>
        </p:nvSpPr>
        <p:spPr>
          <a:xfrm>
            <a:off x="838200" y="1825624"/>
            <a:ext cx="10515600" cy="4646613"/>
          </a:xfrm>
        </p:spPr>
        <p:txBody>
          <a:bodyPr/>
          <a:lstStyle/>
          <a:p>
            <a:r>
              <a:rPr lang="en-GB" dirty="0" smtClean="0">
                <a:latin typeface="Comic Sans MS" panose="030F0702030302020204" pitchFamily="66" charset="0"/>
              </a:rPr>
              <a:t>Gesture</a:t>
            </a:r>
          </a:p>
          <a:p>
            <a:r>
              <a:rPr lang="en-GB" dirty="0" smtClean="0">
                <a:latin typeface="Comic Sans MS" panose="030F0702030302020204" pitchFamily="66" charset="0"/>
              </a:rPr>
              <a:t>Pointing</a:t>
            </a:r>
          </a:p>
          <a:p>
            <a:r>
              <a:rPr lang="en-GB" dirty="0" smtClean="0">
                <a:latin typeface="Comic Sans MS" panose="030F0702030302020204" pitchFamily="66" charset="0"/>
              </a:rPr>
              <a:t>Facial expression</a:t>
            </a:r>
          </a:p>
          <a:p>
            <a:r>
              <a:rPr lang="en-GB" dirty="0" smtClean="0">
                <a:latin typeface="Comic Sans MS" panose="030F0702030302020204" pitchFamily="66" charset="0"/>
              </a:rPr>
              <a:t>Vocalisations</a:t>
            </a:r>
          </a:p>
          <a:p>
            <a:r>
              <a:rPr lang="en-GB" dirty="0" smtClean="0">
                <a:latin typeface="Comic Sans MS" panose="030F0702030302020204" pitchFamily="66" charset="0"/>
              </a:rPr>
              <a:t>Crying</a:t>
            </a:r>
          </a:p>
          <a:p>
            <a:r>
              <a:rPr lang="en-GB" dirty="0" smtClean="0">
                <a:latin typeface="Comic Sans MS" panose="030F0702030302020204" pitchFamily="66" charset="0"/>
              </a:rPr>
              <a:t>Laughing</a:t>
            </a:r>
          </a:p>
          <a:p>
            <a:r>
              <a:rPr lang="en-GB" dirty="0" smtClean="0">
                <a:latin typeface="Comic Sans MS" panose="030F0702030302020204" pitchFamily="66" charset="0"/>
              </a:rPr>
              <a:t>Looking </a:t>
            </a:r>
          </a:p>
          <a:p>
            <a:r>
              <a:rPr lang="en-GB" dirty="0" smtClean="0">
                <a:latin typeface="Comic Sans MS" panose="030F0702030302020204" pitchFamily="66" charset="0"/>
              </a:rPr>
              <a:t>Eye contact</a:t>
            </a:r>
          </a:p>
          <a:p>
            <a:r>
              <a:rPr lang="en-GB" dirty="0" smtClean="0">
                <a:latin typeface="Comic Sans MS" panose="030F0702030302020204" pitchFamily="66" charset="0"/>
              </a:rPr>
              <a:t>Body language </a:t>
            </a:r>
            <a:endParaRPr lang="en-GB" dirty="0">
              <a:latin typeface="Comic Sans MS" panose="030F0702030302020204" pitchFamily="66" charset="0"/>
            </a:endParaRPr>
          </a:p>
        </p:txBody>
      </p:sp>
      <p:pic>
        <p:nvPicPr>
          <p:cNvPr id="2050" name="Picture 2" descr="Pin by ✨K.A.Y.L.A✨🔮 on non-verbal communication | Nonverbal communication,  Essay format, Actions speak louder than wo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567" y="1825624"/>
            <a:ext cx="7583569" cy="270986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990600" y="1978024"/>
            <a:ext cx="10515600" cy="46466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Comic Sans MS" panose="030F0702030302020204" pitchFamily="66" charset="0"/>
            </a:endParaRPr>
          </a:p>
        </p:txBody>
      </p:sp>
      <p:sp>
        <p:nvSpPr>
          <p:cNvPr id="7" name="Content Placeholder 2"/>
          <p:cNvSpPr txBox="1">
            <a:spLocks/>
          </p:cNvSpPr>
          <p:nvPr/>
        </p:nvSpPr>
        <p:spPr>
          <a:xfrm>
            <a:off x="5046785" y="4687886"/>
            <a:ext cx="5908431" cy="2212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i="1" dirty="0">
                <a:solidFill>
                  <a:srgbClr val="FF0000"/>
                </a:solidFill>
                <a:latin typeface="Comic Sans MS" panose="030F0702030302020204" pitchFamily="66" charset="0"/>
              </a:rPr>
              <a:t>We ALL use it – in fact it is a </a:t>
            </a:r>
            <a:r>
              <a:rPr lang="en-GB" i="1" dirty="0" smtClean="0">
                <a:solidFill>
                  <a:srgbClr val="FF0000"/>
                </a:solidFill>
                <a:latin typeface="Comic Sans MS" panose="030F0702030302020204" pitchFamily="66" charset="0"/>
              </a:rPr>
              <a:t>very important part of human communication. Speech without these things is actually very hard to interpret. </a:t>
            </a:r>
            <a:endParaRPr lang="en-GB" i="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817595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414" y="151253"/>
            <a:ext cx="9085385" cy="1325563"/>
          </a:xfrm>
        </p:spPr>
        <p:txBody>
          <a:bodyPr/>
          <a:lstStyle/>
          <a:p>
            <a:pPr algn="ctr"/>
            <a:r>
              <a:rPr lang="en-GB" b="1" u="sng" dirty="0" smtClean="0">
                <a:solidFill>
                  <a:srgbClr val="7030A0"/>
                </a:solidFill>
                <a:latin typeface="Comic Sans MS" panose="030F0702030302020204" pitchFamily="66" charset="0"/>
              </a:rPr>
              <a:t>Why</a:t>
            </a:r>
            <a:r>
              <a:rPr lang="en-GB" b="1" dirty="0" smtClean="0">
                <a:latin typeface="Comic Sans MS" panose="030F0702030302020204" pitchFamily="66" charset="0"/>
              </a:rPr>
              <a:t> will we respond to nonverbal communication?</a:t>
            </a:r>
            <a:endParaRPr lang="en-GB" b="1" dirty="0">
              <a:latin typeface="Comic Sans MS" panose="030F0702030302020204" pitchFamily="66" charset="0"/>
            </a:endParaRPr>
          </a:p>
        </p:txBody>
      </p:sp>
      <p:sp>
        <p:nvSpPr>
          <p:cNvPr id="4" name="Content Placeholder 3"/>
          <p:cNvSpPr>
            <a:spLocks noGrp="1"/>
          </p:cNvSpPr>
          <p:nvPr>
            <p:ph idx="1"/>
          </p:nvPr>
        </p:nvSpPr>
        <p:spPr>
          <a:xfrm>
            <a:off x="838200" y="1684945"/>
            <a:ext cx="10515600" cy="5032375"/>
          </a:xfrm>
        </p:spPr>
        <p:txBody>
          <a:bodyPr>
            <a:normAutofit fontScale="62500" lnSpcReduction="20000"/>
          </a:bodyPr>
          <a:lstStyle/>
          <a:p>
            <a:pPr>
              <a:lnSpc>
                <a:spcPct val="150000"/>
              </a:lnSpc>
            </a:pPr>
            <a:r>
              <a:rPr lang="en-GB" dirty="0" smtClean="0">
                <a:latin typeface="Comic Sans MS" panose="030F0702030302020204" pitchFamily="66" charset="0"/>
              </a:rPr>
              <a:t>Because we use it ALL the time</a:t>
            </a:r>
          </a:p>
          <a:p>
            <a:pPr>
              <a:lnSpc>
                <a:spcPct val="150000"/>
              </a:lnSpc>
            </a:pPr>
            <a:r>
              <a:rPr lang="en-GB" dirty="0" smtClean="0">
                <a:latin typeface="Comic Sans MS" panose="030F0702030302020204" pitchFamily="66" charset="0"/>
              </a:rPr>
              <a:t>It is an important and effective mode of communication </a:t>
            </a:r>
          </a:p>
          <a:p>
            <a:pPr>
              <a:lnSpc>
                <a:spcPct val="150000"/>
              </a:lnSpc>
            </a:pPr>
            <a:r>
              <a:rPr lang="en-GB" dirty="0" smtClean="0">
                <a:latin typeface="Comic Sans MS" panose="030F0702030302020204" pitchFamily="66" charset="0"/>
              </a:rPr>
              <a:t>We respect and value all children and their communication methods</a:t>
            </a:r>
          </a:p>
          <a:p>
            <a:pPr>
              <a:lnSpc>
                <a:spcPct val="150000"/>
              </a:lnSpc>
            </a:pPr>
            <a:r>
              <a:rPr lang="en-GB" dirty="0" smtClean="0">
                <a:latin typeface="Comic Sans MS" panose="030F0702030302020204" pitchFamily="66" charset="0"/>
              </a:rPr>
              <a:t>If we ignore it we are teaching the children that their communication is pointless (and they may stop trying)</a:t>
            </a:r>
          </a:p>
          <a:p>
            <a:pPr>
              <a:lnSpc>
                <a:spcPct val="150000"/>
              </a:lnSpc>
            </a:pPr>
            <a:r>
              <a:rPr lang="en-GB" dirty="0" smtClean="0">
                <a:latin typeface="Comic Sans MS" panose="030F0702030302020204" pitchFamily="66" charset="0"/>
              </a:rPr>
              <a:t>It helps build trust and relationships</a:t>
            </a:r>
          </a:p>
          <a:p>
            <a:pPr>
              <a:lnSpc>
                <a:spcPct val="150000"/>
              </a:lnSpc>
            </a:pPr>
            <a:r>
              <a:rPr lang="en-GB" dirty="0" smtClean="0">
                <a:latin typeface="Comic Sans MS" panose="030F0702030302020204" pitchFamily="66" charset="0"/>
              </a:rPr>
              <a:t>It help’s with self-esteem and emotional regulation</a:t>
            </a:r>
          </a:p>
          <a:p>
            <a:pPr fontAlgn="auto">
              <a:lnSpc>
                <a:spcPct val="170000"/>
              </a:lnSpc>
              <a:spcAft>
                <a:spcPts val="0"/>
              </a:spcAft>
              <a:defRPr/>
            </a:pPr>
            <a:r>
              <a:rPr lang="en-GB" dirty="0">
                <a:latin typeface="Comic Sans MS" panose="030F0702030302020204" pitchFamily="66" charset="0"/>
              </a:rPr>
              <a:t>Early emotional learning in the right side of the brain prepares the brain for higher function learning</a:t>
            </a:r>
          </a:p>
          <a:p>
            <a:pPr>
              <a:lnSpc>
                <a:spcPct val="150000"/>
              </a:lnSpc>
            </a:pPr>
            <a:r>
              <a:rPr lang="en-GB" dirty="0" smtClean="0">
                <a:latin typeface="Comic Sans MS" panose="030F0702030302020204" pitchFamily="66" charset="0"/>
              </a:rPr>
              <a:t>It builds the foundations for ‘symbolic’ communication </a:t>
            </a:r>
            <a:r>
              <a:rPr lang="en-GB" dirty="0" smtClean="0">
                <a:latin typeface="Comic Sans MS" panose="030F0702030302020204" pitchFamily="66" charset="0"/>
                <a:sym typeface="Wingdings" panose="05000000000000000000" pitchFamily="2" charset="2"/>
              </a:rPr>
              <a:t> They are the FUNDAMENTALS OF COMMUNICATION </a:t>
            </a:r>
            <a:endParaRPr lang="en-GB" dirty="0" smtClean="0">
              <a:latin typeface="Comic Sans MS" panose="030F0702030302020204" pitchFamily="66" charset="0"/>
            </a:endParaRPr>
          </a:p>
          <a:p>
            <a:pPr>
              <a:lnSpc>
                <a:spcPct val="150000"/>
              </a:lnSpc>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111" y="151252"/>
            <a:ext cx="2110606" cy="1325563"/>
          </a:xfrm>
          <a:prstGeom prst="rect">
            <a:avLst/>
          </a:prstGeom>
        </p:spPr>
      </p:pic>
    </p:spTree>
    <p:extLst>
      <p:ext uri="{BB962C8B-B14F-4D97-AF65-F5344CB8AC3E}">
        <p14:creationId xmlns:p14="http://schemas.microsoft.com/office/powerpoint/2010/main" val="3032043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8438"/>
            <a:ext cx="9144000" cy="1143000"/>
          </a:xfrm>
        </p:spPr>
        <p:txBody>
          <a:bodyPr rtlCol="0">
            <a:normAutofit fontScale="90000"/>
          </a:bodyPr>
          <a:lstStyle/>
          <a:p>
            <a:pPr>
              <a:defRPr/>
            </a:pPr>
            <a:r>
              <a:rPr lang="en-GB" b="1" dirty="0" smtClean="0">
                <a:latin typeface="Comic Sans MS" panose="030F0702030302020204" pitchFamily="66" charset="0"/>
              </a:rPr>
              <a:t>What are the “fundamentals of communication”?</a:t>
            </a:r>
            <a:endParaRPr lang="en-GB" b="1" dirty="0">
              <a:latin typeface="Comic Sans MS" panose="030F0702030302020204" pitchFamily="66" charset="0"/>
            </a:endParaRPr>
          </a:p>
        </p:txBody>
      </p:sp>
      <p:sp>
        <p:nvSpPr>
          <p:cNvPr id="3" name="Content Placeholder 2"/>
          <p:cNvSpPr>
            <a:spLocks noGrp="1"/>
          </p:cNvSpPr>
          <p:nvPr>
            <p:ph idx="1"/>
          </p:nvPr>
        </p:nvSpPr>
        <p:spPr>
          <a:xfrm>
            <a:off x="350472" y="1412875"/>
            <a:ext cx="4321175" cy="5068888"/>
          </a:xfrm>
        </p:spPr>
        <p:txBody>
          <a:bodyPr rtlCol="0">
            <a:normAutofit fontScale="77500" lnSpcReduction="20000"/>
          </a:bodyPr>
          <a:lstStyle/>
          <a:p>
            <a:pPr>
              <a:lnSpc>
                <a:spcPct val="170000"/>
              </a:lnSpc>
              <a:defRPr/>
            </a:pPr>
            <a:r>
              <a:rPr lang="en-GB" dirty="0" smtClean="0">
                <a:latin typeface="Comic Sans MS" panose="030F0702030302020204" pitchFamily="66" charset="0"/>
              </a:rPr>
              <a:t>Mutual enjoyment</a:t>
            </a:r>
          </a:p>
          <a:p>
            <a:pPr>
              <a:lnSpc>
                <a:spcPct val="170000"/>
              </a:lnSpc>
              <a:defRPr/>
            </a:pPr>
            <a:r>
              <a:rPr lang="en-GB" dirty="0" smtClean="0">
                <a:latin typeface="Comic Sans MS" panose="030F0702030302020204" pitchFamily="66" charset="0"/>
              </a:rPr>
              <a:t>Attention </a:t>
            </a:r>
          </a:p>
          <a:p>
            <a:pPr>
              <a:lnSpc>
                <a:spcPct val="170000"/>
              </a:lnSpc>
              <a:defRPr/>
            </a:pPr>
            <a:r>
              <a:rPr lang="en-GB" dirty="0" smtClean="0">
                <a:latin typeface="Comic Sans MS" panose="030F0702030302020204" pitchFamily="66" charset="0"/>
              </a:rPr>
              <a:t>Turn taking</a:t>
            </a:r>
          </a:p>
          <a:p>
            <a:pPr>
              <a:lnSpc>
                <a:spcPct val="170000"/>
              </a:lnSpc>
              <a:defRPr/>
            </a:pPr>
            <a:r>
              <a:rPr lang="en-GB" dirty="0" smtClean="0">
                <a:latin typeface="Comic Sans MS" panose="030F0702030302020204" pitchFamily="66" charset="0"/>
              </a:rPr>
              <a:t>Sequences of activity</a:t>
            </a:r>
          </a:p>
          <a:p>
            <a:pPr>
              <a:lnSpc>
                <a:spcPct val="170000"/>
              </a:lnSpc>
              <a:defRPr/>
            </a:pPr>
            <a:r>
              <a:rPr lang="en-GB" dirty="0" smtClean="0">
                <a:latin typeface="Comic Sans MS" panose="030F0702030302020204" pitchFamily="66" charset="0"/>
              </a:rPr>
              <a:t>Sharing personal space</a:t>
            </a:r>
          </a:p>
          <a:p>
            <a:pPr>
              <a:lnSpc>
                <a:spcPct val="170000"/>
              </a:lnSpc>
              <a:defRPr/>
            </a:pPr>
            <a:r>
              <a:rPr lang="en-GB" dirty="0" smtClean="0">
                <a:latin typeface="Comic Sans MS" panose="030F0702030302020204" pitchFamily="66" charset="0"/>
              </a:rPr>
              <a:t>Control arousal levels</a:t>
            </a:r>
          </a:p>
          <a:p>
            <a:pPr>
              <a:lnSpc>
                <a:spcPct val="170000"/>
              </a:lnSpc>
              <a:defRPr/>
            </a:pPr>
            <a:r>
              <a:rPr lang="en-GB" dirty="0" smtClean="0">
                <a:latin typeface="Comic Sans MS" panose="030F0702030302020204" pitchFamily="66" charset="0"/>
              </a:rPr>
              <a:t>Face reading</a:t>
            </a:r>
          </a:p>
          <a:p>
            <a:pPr>
              <a:lnSpc>
                <a:spcPct val="170000"/>
              </a:lnSpc>
              <a:defRPr/>
            </a:pPr>
            <a:r>
              <a:rPr lang="en-GB" dirty="0" smtClean="0">
                <a:latin typeface="Comic Sans MS" panose="030F0702030302020204" pitchFamily="66" charset="0"/>
              </a:rPr>
              <a:t>Body reading </a:t>
            </a:r>
          </a:p>
        </p:txBody>
      </p:sp>
      <p:sp>
        <p:nvSpPr>
          <p:cNvPr id="4" name="Content Placeholder 2"/>
          <p:cNvSpPr txBox="1">
            <a:spLocks/>
          </p:cNvSpPr>
          <p:nvPr/>
        </p:nvSpPr>
        <p:spPr>
          <a:xfrm>
            <a:off x="3936206" y="1484312"/>
            <a:ext cx="4319587" cy="5068888"/>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70000"/>
              </a:lnSpc>
              <a:defRPr/>
            </a:pPr>
            <a:r>
              <a:rPr lang="en-GB" dirty="0">
                <a:latin typeface="Comic Sans MS" panose="030F0702030302020204" pitchFamily="66" charset="0"/>
              </a:rPr>
              <a:t>Mind reading</a:t>
            </a:r>
          </a:p>
          <a:p>
            <a:pPr>
              <a:lnSpc>
                <a:spcPct val="170000"/>
              </a:lnSpc>
              <a:defRPr/>
            </a:pPr>
            <a:r>
              <a:rPr lang="en-GB" dirty="0">
                <a:latin typeface="Comic Sans MS" panose="030F0702030302020204" pitchFamily="66" charset="0"/>
              </a:rPr>
              <a:t>Physical contact</a:t>
            </a:r>
          </a:p>
          <a:p>
            <a:pPr>
              <a:lnSpc>
                <a:spcPct val="170000"/>
              </a:lnSpc>
              <a:defRPr/>
            </a:pPr>
            <a:r>
              <a:rPr lang="en-GB" dirty="0">
                <a:latin typeface="Comic Sans MS" panose="030F0702030302020204" pitchFamily="66" charset="0"/>
              </a:rPr>
              <a:t>Vocalising meaningfully</a:t>
            </a:r>
          </a:p>
          <a:p>
            <a:pPr>
              <a:lnSpc>
                <a:spcPct val="170000"/>
              </a:lnSpc>
              <a:defRPr/>
            </a:pPr>
            <a:r>
              <a:rPr lang="en-GB" dirty="0">
                <a:latin typeface="Comic Sans MS" panose="030F0702030302020204" pitchFamily="66" charset="0"/>
              </a:rPr>
              <a:t>Attachment</a:t>
            </a:r>
          </a:p>
          <a:p>
            <a:pPr>
              <a:lnSpc>
                <a:spcPct val="170000"/>
              </a:lnSpc>
              <a:defRPr/>
            </a:pPr>
            <a:r>
              <a:rPr lang="en-GB" dirty="0">
                <a:latin typeface="Comic Sans MS" panose="030F0702030302020204" pitchFamily="66" charset="0"/>
              </a:rPr>
              <a:t>Self-esteem</a:t>
            </a:r>
          </a:p>
          <a:p>
            <a:pPr>
              <a:lnSpc>
                <a:spcPct val="170000"/>
              </a:lnSpc>
              <a:defRPr/>
            </a:pPr>
            <a:r>
              <a:rPr lang="en-GB" dirty="0">
                <a:latin typeface="Comic Sans MS" panose="030F0702030302020204" pitchFamily="66" charset="0"/>
              </a:rPr>
              <a:t>Sense of self</a:t>
            </a:r>
          </a:p>
          <a:p>
            <a:pPr>
              <a:lnSpc>
                <a:spcPct val="170000"/>
              </a:lnSpc>
              <a:defRPr/>
            </a:pPr>
            <a:r>
              <a:rPr lang="en-GB" dirty="0">
                <a:latin typeface="Comic Sans MS" panose="030F0702030302020204" pitchFamily="66" charset="0"/>
              </a:rPr>
              <a:t>Empathy</a:t>
            </a:r>
          </a:p>
          <a:p>
            <a:pPr>
              <a:lnSpc>
                <a:spcPct val="170000"/>
              </a:lnSpc>
              <a:defRPr/>
            </a:pPr>
            <a:r>
              <a:rPr lang="en-GB" dirty="0">
                <a:latin typeface="Comic Sans MS" panose="030F0702030302020204" pitchFamily="66" charset="0"/>
              </a:rPr>
              <a:t>Caring</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097" y="941321"/>
            <a:ext cx="5363430" cy="943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523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138" y="256761"/>
            <a:ext cx="8477662" cy="1325563"/>
          </a:xfrm>
        </p:spPr>
        <p:txBody>
          <a:bodyPr>
            <a:normAutofit fontScale="90000"/>
          </a:bodyPr>
          <a:lstStyle/>
          <a:p>
            <a:pPr algn="ctr"/>
            <a:r>
              <a:rPr lang="en-GB" b="1" dirty="0" smtClean="0">
                <a:latin typeface="Comic Sans MS" panose="030F0702030302020204" pitchFamily="66" charset="0"/>
              </a:rPr>
              <a:t>What can we </a:t>
            </a:r>
            <a:r>
              <a:rPr lang="en-GB" b="1" u="sng" dirty="0" smtClean="0">
                <a:solidFill>
                  <a:srgbClr val="FFFF00"/>
                </a:solidFill>
                <a:latin typeface="Comic Sans MS" panose="030F0702030302020204" pitchFamily="66" charset="0"/>
              </a:rPr>
              <a:t>do</a:t>
            </a:r>
            <a:r>
              <a:rPr lang="en-GB" b="1" dirty="0" smtClean="0">
                <a:latin typeface="Comic Sans MS" panose="030F0702030302020204" pitchFamily="66" charset="0"/>
              </a:rPr>
              <a:t> to make sure the non-verbal communication is intentional and person-directed?</a:t>
            </a:r>
            <a:endParaRPr lang="en-GB" b="1" dirty="0">
              <a:latin typeface="Comic Sans MS" panose="030F0702030302020204" pitchFamily="66" charset="0"/>
            </a:endParaRPr>
          </a:p>
        </p:txBody>
      </p:sp>
      <p:sp>
        <p:nvSpPr>
          <p:cNvPr id="4" name="Content Placeholder 3"/>
          <p:cNvSpPr>
            <a:spLocks noGrp="1"/>
          </p:cNvSpPr>
          <p:nvPr>
            <p:ph idx="1"/>
          </p:nvPr>
        </p:nvSpPr>
        <p:spPr>
          <a:xfrm>
            <a:off x="838200" y="1825624"/>
            <a:ext cx="10515600" cy="4645513"/>
          </a:xfrm>
        </p:spPr>
        <p:txBody>
          <a:bodyPr>
            <a:normAutofit fontScale="92500" lnSpcReduction="10000"/>
          </a:bodyPr>
          <a:lstStyle/>
          <a:p>
            <a:pPr>
              <a:lnSpc>
                <a:spcPct val="150000"/>
              </a:lnSpc>
            </a:pPr>
            <a:r>
              <a:rPr lang="en-GB" dirty="0" smtClean="0">
                <a:latin typeface="Comic Sans MS" panose="030F0702030302020204" pitchFamily="66" charset="0"/>
              </a:rPr>
              <a:t>Wait for initiation – PAUSES </a:t>
            </a:r>
          </a:p>
          <a:p>
            <a:pPr>
              <a:lnSpc>
                <a:spcPct val="150000"/>
              </a:lnSpc>
            </a:pPr>
            <a:r>
              <a:rPr lang="en-GB" dirty="0" smtClean="0">
                <a:latin typeface="Comic Sans MS" panose="030F0702030302020204" pitchFamily="66" charset="0"/>
              </a:rPr>
              <a:t>Be available but not expectant/demanding – position yourself at child’s level with appropriate space </a:t>
            </a:r>
          </a:p>
          <a:p>
            <a:pPr>
              <a:lnSpc>
                <a:spcPct val="150000"/>
              </a:lnSpc>
            </a:pPr>
            <a:r>
              <a:rPr lang="en-GB" dirty="0" smtClean="0">
                <a:latin typeface="Comic Sans MS" panose="030F0702030302020204" pitchFamily="66" charset="0"/>
              </a:rPr>
              <a:t>Check gaze shift (not always)</a:t>
            </a:r>
          </a:p>
          <a:p>
            <a:pPr>
              <a:lnSpc>
                <a:spcPct val="150000"/>
              </a:lnSpc>
            </a:pPr>
            <a:r>
              <a:rPr lang="en-GB" dirty="0" smtClean="0">
                <a:latin typeface="Comic Sans MS" panose="030F0702030302020204" pitchFamily="66" charset="0"/>
              </a:rPr>
              <a:t>Gradually make it a bit harder/increase demands (e.g. move away)</a:t>
            </a:r>
          </a:p>
          <a:p>
            <a:pPr>
              <a:lnSpc>
                <a:spcPct val="150000"/>
              </a:lnSpc>
            </a:pPr>
            <a:r>
              <a:rPr lang="en-GB" dirty="0" smtClean="0">
                <a:latin typeface="Comic Sans MS" panose="030F0702030302020204" pitchFamily="66" charset="0"/>
              </a:rPr>
              <a:t>RESPOND consistently and with joy </a:t>
            </a:r>
            <a:r>
              <a:rPr lang="en-GB" dirty="0" smtClean="0">
                <a:latin typeface="Comic Sans MS" panose="030F0702030302020204" pitchFamily="66" charset="0"/>
                <a:sym typeface="Wingdings" panose="05000000000000000000" pitchFamily="2" charset="2"/>
              </a:rPr>
              <a:t></a:t>
            </a:r>
          </a:p>
          <a:p>
            <a:pPr>
              <a:lnSpc>
                <a:spcPct val="150000"/>
              </a:lnSpc>
            </a:pPr>
            <a:r>
              <a:rPr lang="en-GB" dirty="0" smtClean="0">
                <a:latin typeface="Comic Sans MS" panose="030F0702030302020204" pitchFamily="66" charset="0"/>
                <a:sym typeface="Wingdings" panose="05000000000000000000" pitchFamily="2" charset="2"/>
              </a:rPr>
              <a:t>Practice in fun sessions (Intensive Interaction)</a:t>
            </a:r>
            <a:endParaRPr lang="en-GB" dirty="0" smtClean="0">
              <a:latin typeface="Comic Sans MS" panose="030F0702030302020204" pitchFamily="66" charset="0"/>
            </a:endParaRPr>
          </a:p>
          <a:p>
            <a:pPr>
              <a:lnSpc>
                <a:spcPct val="150000"/>
              </a:lnSpc>
            </a:pPr>
            <a:endParaRPr lang="en-GB" dirty="0" smtClean="0">
              <a:latin typeface="Comic Sans MS" panose="030F0702030302020204" pitchFamily="66" charset="0"/>
            </a:endParaRPr>
          </a:p>
          <a:p>
            <a:pPr>
              <a:lnSpc>
                <a:spcPct val="150000"/>
              </a:lnSpc>
            </a:pPr>
            <a:endParaRPr lang="en-GB" dirty="0"/>
          </a:p>
        </p:txBody>
      </p:sp>
      <p:sp>
        <p:nvSpPr>
          <p:cNvPr id="3" name="Rectangle 2"/>
          <p:cNvSpPr/>
          <p:nvPr/>
        </p:nvSpPr>
        <p:spPr>
          <a:xfrm>
            <a:off x="8599536" y="5698774"/>
            <a:ext cx="2754264" cy="1015663"/>
          </a:xfrm>
          <a:prstGeom prst="rect">
            <a:avLst/>
          </a:prstGeom>
        </p:spPr>
        <p:txBody>
          <a:bodyPr wrap="square">
            <a:spAutoFit/>
          </a:bodyPr>
          <a:lstStyle/>
          <a:p>
            <a:r>
              <a:rPr lang="en-GB" sz="2000" b="1" dirty="0" smtClean="0">
                <a:solidFill>
                  <a:srgbClr val="FF0000"/>
                </a:solidFill>
              </a:rPr>
              <a:t>https://www.youtube.com/watch?v=UvIEwUbzF4c</a:t>
            </a:r>
            <a:endParaRPr lang="en-GB" sz="2000" b="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78" y="341508"/>
            <a:ext cx="2363060" cy="1484116"/>
          </a:xfrm>
          <a:prstGeom prst="rect">
            <a:avLst/>
          </a:prstGeom>
        </p:spPr>
      </p:pic>
    </p:spTree>
    <p:extLst>
      <p:ext uri="{BB962C8B-B14F-4D97-AF65-F5344CB8AC3E}">
        <p14:creationId xmlns:p14="http://schemas.microsoft.com/office/powerpoint/2010/main" val="1447037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52954"/>
            <a:ext cx="10515600" cy="5363307"/>
          </a:xfrm>
        </p:spPr>
        <p:txBody>
          <a:bodyPr>
            <a:normAutofit fontScale="62500" lnSpcReduction="20000"/>
          </a:bodyPr>
          <a:lstStyle/>
          <a:p>
            <a:pPr>
              <a:lnSpc>
                <a:spcPct val="170000"/>
              </a:lnSpc>
            </a:pPr>
            <a:r>
              <a:rPr lang="en-GB" dirty="0">
                <a:latin typeface="Comic Sans MS" panose="030F0702030302020204" pitchFamily="66" charset="0"/>
              </a:rPr>
              <a:t>Makaton is a unique language programme that uses symbols, signs and speech to enable people to communicate. It supports the development of essential communication skills such as attention and listening, comprehension, memory, recall and organisation of language and expression</a:t>
            </a:r>
            <a:r>
              <a:rPr lang="en-GB" dirty="0" smtClean="0">
                <a:latin typeface="Comic Sans MS" panose="030F0702030302020204" pitchFamily="66" charset="0"/>
              </a:rPr>
              <a:t>.</a:t>
            </a:r>
          </a:p>
          <a:p>
            <a:pPr>
              <a:lnSpc>
                <a:spcPct val="170000"/>
              </a:lnSpc>
            </a:pPr>
            <a:r>
              <a:rPr lang="en-GB" dirty="0">
                <a:latin typeface="Comic Sans MS" panose="030F0702030302020204" pitchFamily="66" charset="0"/>
              </a:rPr>
              <a:t>With Makaton, signs are used, with speech, in spoken word order. This helps provide extra clues about what someone is saying. </a:t>
            </a:r>
            <a:endParaRPr lang="en-GB" dirty="0" smtClean="0">
              <a:latin typeface="Comic Sans MS" panose="030F0702030302020204" pitchFamily="66" charset="0"/>
            </a:endParaRPr>
          </a:p>
          <a:p>
            <a:pPr>
              <a:lnSpc>
                <a:spcPct val="170000"/>
              </a:lnSpc>
            </a:pPr>
            <a:r>
              <a:rPr lang="en-GB" dirty="0">
                <a:latin typeface="Comic Sans MS" panose="030F0702030302020204" pitchFamily="66" charset="0"/>
              </a:rPr>
              <a:t>The complete Makaton Language Programme comprises two vocabularies:</a:t>
            </a:r>
          </a:p>
          <a:p>
            <a:pPr lvl="1">
              <a:lnSpc>
                <a:spcPct val="170000"/>
              </a:lnSpc>
            </a:pPr>
            <a:r>
              <a:rPr lang="en-GB" dirty="0">
                <a:latin typeface="Comic Sans MS" panose="030F0702030302020204" pitchFamily="66" charset="0"/>
              </a:rPr>
              <a:t>a </a:t>
            </a:r>
            <a:r>
              <a:rPr lang="en-GB" b="1" dirty="0">
                <a:latin typeface="Comic Sans MS" panose="030F0702030302020204" pitchFamily="66" charset="0"/>
                <a:hlinkClick r:id="rId2"/>
              </a:rPr>
              <a:t>Core Vocabulary</a:t>
            </a:r>
            <a:r>
              <a:rPr lang="en-GB" dirty="0">
                <a:latin typeface="Comic Sans MS" panose="030F0702030302020204" pitchFamily="66" charset="0"/>
              </a:rPr>
              <a:t> of essential words or concepts presented in stages of increasing complexity. The Core Vocabulary is taught first and is the foundation of the programme</a:t>
            </a:r>
          </a:p>
          <a:p>
            <a:pPr lvl="1">
              <a:lnSpc>
                <a:spcPct val="170000"/>
              </a:lnSpc>
            </a:pPr>
            <a:r>
              <a:rPr lang="en-GB" dirty="0">
                <a:latin typeface="Comic Sans MS" panose="030F0702030302020204" pitchFamily="66" charset="0"/>
              </a:rPr>
              <a:t>a much larger, open-ended, </a:t>
            </a:r>
            <a:r>
              <a:rPr lang="en-GB" b="1" dirty="0">
                <a:latin typeface="Comic Sans MS" panose="030F0702030302020204" pitchFamily="66" charset="0"/>
                <a:hlinkClick r:id="rId3"/>
              </a:rPr>
              <a:t>topic-based resource vocabulary</a:t>
            </a:r>
            <a:r>
              <a:rPr lang="en-GB" dirty="0">
                <a:latin typeface="Comic Sans MS" panose="030F0702030302020204" pitchFamily="66" charset="0"/>
              </a:rPr>
              <a:t> providing an enormous bank of further signs and symbols covering broader life experiences and used in association with the Core Vocabulary as </a:t>
            </a:r>
            <a:r>
              <a:rPr lang="en-GB" dirty="0" smtClean="0">
                <a:latin typeface="Comic Sans MS" panose="030F0702030302020204" pitchFamily="66" charset="0"/>
              </a:rPr>
              <a:t>required</a:t>
            </a:r>
            <a:endParaRPr lang="en-GB" dirty="0">
              <a:latin typeface="Comic Sans MS" panose="030F0702030302020204" pitchFamily="66" charset="0"/>
            </a:endParaRPr>
          </a:p>
        </p:txBody>
      </p:sp>
      <p:pic>
        <p:nvPicPr>
          <p:cNvPr id="1026" name="Picture 2" descr="Makaton logo (bl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145" y="200146"/>
            <a:ext cx="4622566" cy="145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647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662" t="27884" r="39143" b="12019"/>
          <a:stretch/>
        </p:blipFill>
        <p:spPr>
          <a:xfrm>
            <a:off x="6261035" y="1512273"/>
            <a:ext cx="5274471" cy="3288325"/>
          </a:xfrm>
          <a:prstGeom prst="rect">
            <a:avLst/>
          </a:prstGeom>
        </p:spPr>
      </p:pic>
      <p:pic>
        <p:nvPicPr>
          <p:cNvPr id="8" name="Picture 7"/>
          <p:cNvPicPr>
            <a:picLocks noChangeAspect="1"/>
          </p:cNvPicPr>
          <p:nvPr/>
        </p:nvPicPr>
        <p:blipFill>
          <a:blip r:embed="rId3"/>
          <a:stretch>
            <a:fillRect/>
          </a:stretch>
        </p:blipFill>
        <p:spPr>
          <a:xfrm>
            <a:off x="464527" y="1512273"/>
            <a:ext cx="5432394" cy="3042141"/>
          </a:xfrm>
          <a:prstGeom prst="rect">
            <a:avLst/>
          </a:prstGeom>
        </p:spPr>
      </p:pic>
    </p:spTree>
    <p:extLst>
      <p:ext uri="{BB962C8B-B14F-4D97-AF65-F5344CB8AC3E}">
        <p14:creationId xmlns:p14="http://schemas.microsoft.com/office/powerpoint/2010/main" val="7554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7889"/>
          <a:stretch/>
        </p:blipFill>
        <p:spPr>
          <a:xfrm>
            <a:off x="223018" y="1493593"/>
            <a:ext cx="11745964" cy="3105413"/>
          </a:xfrm>
          <a:prstGeom prst="rect">
            <a:avLst/>
          </a:prstGeom>
        </p:spPr>
      </p:pic>
      <p:sp>
        <p:nvSpPr>
          <p:cNvPr id="4" name="Oval 3"/>
          <p:cNvSpPr/>
          <p:nvPr/>
        </p:nvSpPr>
        <p:spPr>
          <a:xfrm>
            <a:off x="3587262" y="1160584"/>
            <a:ext cx="4572000" cy="3763108"/>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Content Placeholder 3"/>
          <p:cNvSpPr txBox="1">
            <a:spLocks/>
          </p:cNvSpPr>
          <p:nvPr/>
        </p:nvSpPr>
        <p:spPr>
          <a:xfrm>
            <a:off x="838200" y="4938495"/>
            <a:ext cx="10515600" cy="157795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dirty="0" smtClean="0">
                <a:latin typeface="Comic Sans MS" panose="030F0702030302020204" pitchFamily="66" charset="0"/>
              </a:rPr>
              <a:t>We are now moving on to thinking about more ‘symbolic’ forms of communication</a:t>
            </a:r>
          </a:p>
          <a:p>
            <a:pPr>
              <a:lnSpc>
                <a:spcPct val="150000"/>
              </a:lnSpc>
            </a:pPr>
            <a:r>
              <a:rPr lang="en-GB" dirty="0" smtClean="0">
                <a:latin typeface="Comic Sans MS" panose="030F0702030302020204" pitchFamily="66" charset="0"/>
              </a:rPr>
              <a:t>A symbol could be a spoken word, visual word or sign</a:t>
            </a:r>
            <a:endParaRPr lang="en-GB" dirty="0"/>
          </a:p>
        </p:txBody>
      </p:sp>
      <p:sp>
        <p:nvSpPr>
          <p:cNvPr id="6" name="Title 1"/>
          <p:cNvSpPr txBox="1">
            <a:spLocks/>
          </p:cNvSpPr>
          <p:nvPr/>
        </p:nvSpPr>
        <p:spPr>
          <a:xfrm>
            <a:off x="1277816"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smtClean="0">
                <a:solidFill>
                  <a:srgbClr val="00B050"/>
                </a:solidFill>
                <a:latin typeface="Comic Sans MS" panose="030F0702030302020204" pitchFamily="66" charset="0"/>
              </a:rPr>
              <a:t>What</a:t>
            </a:r>
            <a:r>
              <a:rPr lang="en-GB" b="1" dirty="0" smtClean="0">
                <a:solidFill>
                  <a:srgbClr val="00B050"/>
                </a:solidFill>
                <a:latin typeface="Comic Sans MS" panose="030F0702030302020204" pitchFamily="66" charset="0"/>
              </a:rPr>
              <a:t> </a:t>
            </a:r>
            <a:r>
              <a:rPr lang="en-GB" b="1" dirty="0" smtClean="0">
                <a:latin typeface="Comic Sans MS" panose="030F0702030302020204" pitchFamily="66" charset="0"/>
              </a:rPr>
              <a:t>is AAC?</a:t>
            </a:r>
            <a:endParaRPr lang="en-GB" b="1" dirty="0">
              <a:latin typeface="Comic Sans MS" panose="030F0702030302020204" pitchFamily="66"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8329" y="0"/>
            <a:ext cx="1561905" cy="1533333"/>
          </a:xfrm>
          <a:prstGeom prst="rect">
            <a:avLst/>
          </a:prstGeom>
        </p:spPr>
      </p:pic>
    </p:spTree>
    <p:extLst>
      <p:ext uri="{BB962C8B-B14F-4D97-AF65-F5344CB8AC3E}">
        <p14:creationId xmlns:p14="http://schemas.microsoft.com/office/powerpoint/2010/main" val="2390106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8976"/>
            <a:ext cx="10515600" cy="1325563"/>
          </a:xfrm>
        </p:spPr>
        <p:txBody>
          <a:bodyPr/>
          <a:lstStyle/>
          <a:p>
            <a:pPr algn="ctr"/>
            <a:r>
              <a:rPr lang="en-GB" b="1" u="sng" dirty="0" smtClean="0">
                <a:solidFill>
                  <a:srgbClr val="00B050"/>
                </a:solidFill>
                <a:latin typeface="Comic Sans MS" panose="030F0702030302020204" pitchFamily="66" charset="0"/>
              </a:rPr>
              <a:t>What</a:t>
            </a:r>
            <a:r>
              <a:rPr lang="en-GB" b="1" dirty="0" smtClean="0">
                <a:solidFill>
                  <a:srgbClr val="00B050"/>
                </a:solidFill>
                <a:latin typeface="Comic Sans MS" panose="030F0702030302020204" pitchFamily="66" charset="0"/>
              </a:rPr>
              <a:t> </a:t>
            </a:r>
            <a:r>
              <a:rPr lang="en-GB" b="1" dirty="0" smtClean="0">
                <a:latin typeface="Comic Sans MS" panose="030F0702030302020204" pitchFamily="66" charset="0"/>
              </a:rPr>
              <a:t>is communication?</a:t>
            </a:r>
            <a:endParaRPr lang="en-GB" b="1"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lgn="ctr">
              <a:lnSpc>
                <a:spcPct val="150000"/>
              </a:lnSpc>
              <a:buNone/>
            </a:pPr>
            <a:r>
              <a:rPr lang="en-GB" dirty="0" smtClean="0">
                <a:latin typeface="Comic Sans MS" panose="030F0702030302020204" pitchFamily="66" charset="0"/>
              </a:rPr>
              <a:t>Communication is the transmission of a message from one person to another.</a:t>
            </a:r>
          </a:p>
          <a:p>
            <a:pPr marL="0" indent="0" algn="ctr">
              <a:lnSpc>
                <a:spcPct val="150000"/>
              </a:lnSpc>
              <a:buNone/>
            </a:pPr>
            <a:endParaRPr lang="en-GB" dirty="0">
              <a:latin typeface="Comic Sans MS" panose="030F0702030302020204" pitchFamily="66" charset="0"/>
            </a:endParaRPr>
          </a:p>
        </p:txBody>
      </p:sp>
      <p:pic>
        <p:nvPicPr>
          <p:cNvPr id="1026" name="Picture 2" descr="Copy Of Effective Communication - Lessons - Blendspace"/>
          <p:cNvPicPr>
            <a:picLocks noChangeAspect="1" noChangeArrowheads="1"/>
          </p:cNvPicPr>
          <p:nvPr/>
        </p:nvPicPr>
        <p:blipFill rotWithShape="1">
          <a:blip r:embed="rId2">
            <a:extLst>
              <a:ext uri="{28A0092B-C50C-407E-A947-70E740481C1C}">
                <a14:useLocalDpi xmlns:a14="http://schemas.microsoft.com/office/drawing/2010/main" val="0"/>
              </a:ext>
            </a:extLst>
          </a:blip>
          <a:srcRect t="30953" b="17125"/>
          <a:stretch/>
        </p:blipFill>
        <p:spPr bwMode="auto">
          <a:xfrm>
            <a:off x="1941513" y="3357563"/>
            <a:ext cx="8108245" cy="31575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513" y="81206"/>
            <a:ext cx="1561905" cy="1533333"/>
          </a:xfrm>
          <a:prstGeom prst="rect">
            <a:avLst/>
          </a:prstGeom>
        </p:spPr>
      </p:pic>
    </p:spTree>
    <p:extLst>
      <p:ext uri="{BB962C8B-B14F-4D97-AF65-F5344CB8AC3E}">
        <p14:creationId xmlns:p14="http://schemas.microsoft.com/office/powerpoint/2010/main" val="367743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1192578"/>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7200" b="1" dirty="0" smtClean="0">
                <a:solidFill>
                  <a:srgbClr val="0070C0"/>
                </a:solidFill>
                <a:latin typeface="Comic Sans MS" panose="030F0702030302020204" pitchFamily="66" charset="0"/>
              </a:rPr>
              <a:t>P</a:t>
            </a:r>
            <a:r>
              <a:rPr lang="en-GB" sz="7200" dirty="0" smtClean="0">
                <a:latin typeface="Comic Sans MS" panose="030F0702030302020204" pitchFamily="66" charset="0"/>
              </a:rPr>
              <a:t>icture</a:t>
            </a:r>
          </a:p>
          <a:p>
            <a:pPr marL="0" indent="0">
              <a:buFont typeface="Arial" panose="020B0604020202020204" pitchFamily="34" charset="0"/>
              <a:buNone/>
            </a:pPr>
            <a:r>
              <a:rPr lang="en-GB" sz="7200" b="1" dirty="0" smtClean="0">
                <a:solidFill>
                  <a:srgbClr val="0070C0"/>
                </a:solidFill>
                <a:latin typeface="Comic Sans MS" panose="030F0702030302020204" pitchFamily="66" charset="0"/>
              </a:rPr>
              <a:t>E</a:t>
            </a:r>
            <a:r>
              <a:rPr lang="en-GB" sz="7200" dirty="0" smtClean="0">
                <a:latin typeface="Comic Sans MS" panose="030F0702030302020204" pitchFamily="66" charset="0"/>
              </a:rPr>
              <a:t>xchange</a:t>
            </a:r>
          </a:p>
          <a:p>
            <a:pPr marL="0" indent="0">
              <a:buFont typeface="Arial" panose="020B0604020202020204" pitchFamily="34" charset="0"/>
              <a:buNone/>
            </a:pPr>
            <a:r>
              <a:rPr lang="en-GB" sz="7200" b="1" dirty="0" smtClean="0">
                <a:solidFill>
                  <a:srgbClr val="0070C0"/>
                </a:solidFill>
                <a:latin typeface="Comic Sans MS" panose="030F0702030302020204" pitchFamily="66" charset="0"/>
              </a:rPr>
              <a:t>C</a:t>
            </a:r>
            <a:r>
              <a:rPr lang="en-GB" sz="7200" dirty="0" smtClean="0">
                <a:latin typeface="Comic Sans MS" panose="030F0702030302020204" pitchFamily="66" charset="0"/>
              </a:rPr>
              <a:t>ommunication</a:t>
            </a:r>
          </a:p>
          <a:p>
            <a:pPr marL="0" indent="0">
              <a:buFont typeface="Arial" panose="020B0604020202020204" pitchFamily="34" charset="0"/>
              <a:buNone/>
            </a:pPr>
            <a:r>
              <a:rPr lang="en-GB" sz="7200" b="1" dirty="0" smtClean="0">
                <a:solidFill>
                  <a:srgbClr val="0070C0"/>
                </a:solidFill>
                <a:latin typeface="Comic Sans MS" panose="030F0702030302020204" pitchFamily="66" charset="0"/>
              </a:rPr>
              <a:t>S</a:t>
            </a:r>
            <a:r>
              <a:rPr lang="en-GB" sz="7200" dirty="0" smtClean="0">
                <a:latin typeface="Comic Sans MS" panose="030F0702030302020204" pitchFamily="66" charset="0"/>
              </a:rPr>
              <a:t>ystem</a:t>
            </a:r>
            <a:endParaRPr lang="en-GB" sz="7200" dirty="0">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7684231" y="999004"/>
            <a:ext cx="3669569" cy="1840103"/>
          </a:xfrm>
          <a:prstGeom prst="rect">
            <a:avLst/>
          </a:prstGeom>
        </p:spPr>
      </p:pic>
      <p:pic>
        <p:nvPicPr>
          <p:cNvPr id="6" name="Picture 2" descr="PECS Large Communication Book (Red): Amazon.co.uk: Office Produc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6117" y="2914649"/>
            <a:ext cx="3566808" cy="371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373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b="1" dirty="0">
              <a:solidFill>
                <a:srgbClr val="00B050"/>
              </a:solidFill>
              <a:latin typeface="Comic Sans MS" panose="030F0702030302020204" pitchFamily="66" charset="0"/>
            </a:endParaRPr>
          </a:p>
        </p:txBody>
      </p:sp>
      <p:sp>
        <p:nvSpPr>
          <p:cNvPr id="2" name="Rectangle 1"/>
          <p:cNvSpPr/>
          <p:nvPr/>
        </p:nvSpPr>
        <p:spPr>
          <a:xfrm>
            <a:off x="1147762" y="2337524"/>
            <a:ext cx="9753600" cy="3416320"/>
          </a:xfrm>
          <a:prstGeom prst="rect">
            <a:avLst/>
          </a:prstGeom>
        </p:spPr>
        <p:txBody>
          <a:bodyPr wrap="square">
            <a:spAutoFit/>
          </a:bodyPr>
          <a:lstStyle/>
          <a:p>
            <a:pPr marL="571500" indent="-571500">
              <a:lnSpc>
                <a:spcPct val="150000"/>
              </a:lnSpc>
              <a:buFont typeface="Arial" panose="020B0604020202020204" pitchFamily="34" charset="0"/>
              <a:buChar char="•"/>
            </a:pPr>
            <a:r>
              <a:rPr lang="en-GB" sz="3600" dirty="0">
                <a:latin typeface="Comic Sans MS" panose="030F0702030302020204" pitchFamily="66" charset="0"/>
              </a:rPr>
              <a:t>The learner communicates by exchanging symbol(s)/photo(s) </a:t>
            </a:r>
          </a:p>
          <a:p>
            <a:pPr marL="571500" indent="-571500">
              <a:lnSpc>
                <a:spcPct val="150000"/>
              </a:lnSpc>
              <a:buFont typeface="Arial" panose="020B0604020202020204" pitchFamily="34" charset="0"/>
              <a:buChar char="•"/>
            </a:pPr>
            <a:r>
              <a:rPr lang="en-GB" sz="3600" dirty="0">
                <a:latin typeface="Comic Sans MS" panose="030F0702030302020204" pitchFamily="66" charset="0"/>
              </a:rPr>
              <a:t>Very specific curriculum, protocols and development (six phases).</a:t>
            </a:r>
          </a:p>
        </p:txBody>
      </p:sp>
      <p:pic>
        <p:nvPicPr>
          <p:cNvPr id="4" name="Picture 3"/>
          <p:cNvPicPr>
            <a:picLocks noChangeAspect="1"/>
          </p:cNvPicPr>
          <p:nvPr/>
        </p:nvPicPr>
        <p:blipFill>
          <a:blip r:embed="rId2"/>
          <a:stretch>
            <a:fillRect/>
          </a:stretch>
        </p:blipFill>
        <p:spPr>
          <a:xfrm>
            <a:off x="4189778" y="365125"/>
            <a:ext cx="3669569" cy="1840103"/>
          </a:xfrm>
          <a:prstGeom prst="rect">
            <a:avLst/>
          </a:prstGeom>
        </p:spPr>
      </p:pic>
    </p:spTree>
    <p:extLst>
      <p:ext uri="{BB962C8B-B14F-4D97-AF65-F5344CB8AC3E}">
        <p14:creationId xmlns:p14="http://schemas.microsoft.com/office/powerpoint/2010/main" val="62980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4846639"/>
          </a:xfrm>
        </p:spPr>
        <p:txBody>
          <a:bodyPr>
            <a:normAutofit fontScale="70000" lnSpcReduction="20000"/>
          </a:bodyPr>
          <a:lstStyle/>
          <a:p>
            <a:pPr>
              <a:lnSpc>
                <a:spcPct val="150000"/>
              </a:lnSpc>
            </a:pPr>
            <a:r>
              <a:rPr lang="en-GB" dirty="0" smtClean="0">
                <a:latin typeface="Comic Sans MS" panose="030F0702030302020204" pitchFamily="66" charset="0"/>
              </a:rPr>
              <a:t>Just </a:t>
            </a:r>
            <a:r>
              <a:rPr lang="en-GB" b="1" dirty="0" smtClean="0">
                <a:latin typeface="Comic Sans MS" panose="030F0702030302020204" pitchFamily="66" charset="0"/>
              </a:rPr>
              <a:t>ONE</a:t>
            </a:r>
            <a:r>
              <a:rPr lang="en-GB" dirty="0" smtClean="0">
                <a:latin typeface="Comic Sans MS" panose="030F0702030302020204" pitchFamily="66" charset="0"/>
              </a:rPr>
              <a:t> symbol/photo at a time on the front of book</a:t>
            </a:r>
          </a:p>
          <a:p>
            <a:pPr>
              <a:lnSpc>
                <a:spcPct val="150000"/>
              </a:lnSpc>
            </a:pPr>
            <a:r>
              <a:rPr lang="en-GB" dirty="0" smtClean="0">
                <a:latin typeface="Comic Sans MS" panose="030F0702030302020204" pitchFamily="66" charset="0"/>
              </a:rPr>
              <a:t>Very motivating items (preference assessment needed)</a:t>
            </a:r>
          </a:p>
          <a:p>
            <a:pPr>
              <a:lnSpc>
                <a:spcPct val="150000"/>
              </a:lnSpc>
            </a:pPr>
            <a:r>
              <a:rPr lang="en-GB" b="1" u="sng" dirty="0" smtClean="0">
                <a:latin typeface="Comic Sans MS" panose="030F0702030302020204" pitchFamily="66" charset="0"/>
              </a:rPr>
              <a:t>Entice </a:t>
            </a:r>
            <a:r>
              <a:rPr lang="en-GB" dirty="0" smtClean="0">
                <a:latin typeface="Comic Sans MS" panose="030F0702030302020204" pitchFamily="66" charset="0"/>
              </a:rPr>
              <a:t> - show item but do not do or say anything else </a:t>
            </a:r>
          </a:p>
          <a:p>
            <a:pPr lvl="1">
              <a:lnSpc>
                <a:spcPct val="150000"/>
              </a:lnSpc>
            </a:pPr>
            <a:r>
              <a:rPr lang="en-GB" i="1" dirty="0" smtClean="0">
                <a:latin typeface="Comic Sans MS" panose="030F0702030302020204" pitchFamily="66" charset="0"/>
              </a:rPr>
              <a:t>If this doesn’t work give a bit for free (Grandma’s secret)</a:t>
            </a:r>
          </a:p>
          <a:p>
            <a:pPr>
              <a:lnSpc>
                <a:spcPct val="150000"/>
              </a:lnSpc>
            </a:pPr>
            <a:r>
              <a:rPr lang="en-GB" b="1" dirty="0">
                <a:solidFill>
                  <a:srgbClr val="00B050"/>
                </a:solidFill>
                <a:latin typeface="Comic Sans MS" panose="030F0702030302020204" pitchFamily="66" charset="0"/>
              </a:rPr>
              <a:t>Teach to the reach</a:t>
            </a:r>
          </a:p>
          <a:p>
            <a:pPr>
              <a:lnSpc>
                <a:spcPct val="150000"/>
              </a:lnSpc>
            </a:pPr>
            <a:r>
              <a:rPr lang="en-GB" dirty="0" smtClean="0">
                <a:latin typeface="Comic Sans MS" panose="030F0702030302020204" pitchFamily="66" charset="0"/>
              </a:rPr>
              <a:t>Immediate response </a:t>
            </a:r>
          </a:p>
          <a:p>
            <a:pPr>
              <a:lnSpc>
                <a:spcPct val="150000"/>
              </a:lnSpc>
            </a:pPr>
            <a:r>
              <a:rPr lang="en-GB" dirty="0" smtClean="0">
                <a:latin typeface="Comic Sans MS" panose="030F0702030302020204" pitchFamily="66" charset="0"/>
              </a:rPr>
              <a:t>Better (more independent) = more item or more time </a:t>
            </a:r>
          </a:p>
          <a:p>
            <a:pPr>
              <a:lnSpc>
                <a:spcPct val="150000"/>
              </a:lnSpc>
            </a:pPr>
            <a:r>
              <a:rPr lang="en-GB" dirty="0" smtClean="0">
                <a:latin typeface="Comic Sans MS" panose="030F0702030302020204" pitchFamily="66" charset="0"/>
              </a:rPr>
              <a:t>Do not over prompt </a:t>
            </a:r>
          </a:p>
          <a:p>
            <a:pPr lvl="1">
              <a:lnSpc>
                <a:spcPct val="150000"/>
              </a:lnSpc>
            </a:pPr>
            <a:r>
              <a:rPr lang="en-GB" dirty="0" smtClean="0">
                <a:latin typeface="Comic Sans MS" panose="030F0702030302020204" pitchFamily="66" charset="0"/>
              </a:rPr>
              <a:t>Open hand cue can be used if needed</a:t>
            </a:r>
          </a:p>
          <a:p>
            <a:pPr lvl="1">
              <a:lnSpc>
                <a:spcPct val="150000"/>
              </a:lnSpc>
            </a:pPr>
            <a:r>
              <a:rPr lang="en-GB" b="1" dirty="0" smtClean="0">
                <a:solidFill>
                  <a:srgbClr val="0070C0"/>
                </a:solidFill>
                <a:latin typeface="Comic Sans MS" panose="030F0702030302020204" pitchFamily="66" charset="0"/>
              </a:rPr>
              <a:t>Need second person as a silent prompter from behind </a:t>
            </a:r>
          </a:p>
        </p:txBody>
      </p:sp>
      <p:sp>
        <p:nvSpPr>
          <p:cNvPr id="4" name="Title 3"/>
          <p:cNvSpPr>
            <a:spLocks noGrp="1"/>
          </p:cNvSpPr>
          <p:nvPr>
            <p:ph type="title"/>
          </p:nvPr>
        </p:nvSpPr>
        <p:spPr/>
        <p:txBody>
          <a:bodyPr/>
          <a:lstStyle/>
          <a:p>
            <a:endParaRPr lang="en-GB"/>
          </a:p>
        </p:txBody>
      </p:sp>
      <p:pic>
        <p:nvPicPr>
          <p:cNvPr id="5" name="Picture 4"/>
          <p:cNvPicPr>
            <a:picLocks noChangeAspect="1"/>
          </p:cNvPicPr>
          <p:nvPr/>
        </p:nvPicPr>
        <p:blipFill>
          <a:blip r:embed="rId3"/>
          <a:stretch>
            <a:fillRect/>
          </a:stretch>
        </p:blipFill>
        <p:spPr>
          <a:xfrm>
            <a:off x="4240555" y="156368"/>
            <a:ext cx="3381375" cy="1743075"/>
          </a:xfrm>
          <a:prstGeom prst="rect">
            <a:avLst/>
          </a:prstGeom>
        </p:spPr>
      </p:pic>
      <p:sp>
        <p:nvSpPr>
          <p:cNvPr id="6" name="Rectangle 5"/>
          <p:cNvSpPr/>
          <p:nvPr/>
        </p:nvSpPr>
        <p:spPr>
          <a:xfrm>
            <a:off x="7772400" y="4987409"/>
            <a:ext cx="4195763" cy="1323439"/>
          </a:xfrm>
          <a:prstGeom prst="rect">
            <a:avLst/>
          </a:prstGeom>
        </p:spPr>
        <p:txBody>
          <a:bodyPr wrap="square">
            <a:spAutoFit/>
          </a:bodyPr>
          <a:lstStyle/>
          <a:p>
            <a:endParaRPr lang="en-GB" sz="2000" b="1" dirty="0" smtClean="0">
              <a:solidFill>
                <a:srgbClr val="FF0000"/>
              </a:solidFill>
            </a:endParaRPr>
          </a:p>
          <a:p>
            <a:r>
              <a:rPr lang="en-GB" sz="2000" b="1" dirty="0">
                <a:solidFill>
                  <a:srgbClr val="FF0000"/>
                </a:solidFill>
                <a:hlinkClick r:id="rId4"/>
              </a:rPr>
              <a:t>https://</a:t>
            </a:r>
            <a:r>
              <a:rPr lang="en-GB" sz="2000" b="1" dirty="0" smtClean="0">
                <a:solidFill>
                  <a:srgbClr val="FF0000"/>
                </a:solidFill>
                <a:hlinkClick r:id="rId4"/>
              </a:rPr>
              <a:t>www.youtube.com/watch?v=2y_s-x_k0Qk</a:t>
            </a:r>
            <a:endParaRPr lang="en-GB" sz="2000" b="1" dirty="0" smtClean="0">
              <a:solidFill>
                <a:srgbClr val="FF0000"/>
              </a:solidFill>
            </a:endParaRPr>
          </a:p>
          <a:p>
            <a:endParaRPr lang="en-GB" sz="2000" b="1" dirty="0">
              <a:solidFill>
                <a:srgbClr val="FF0000"/>
              </a:solidFill>
            </a:endParaRPr>
          </a:p>
        </p:txBody>
      </p:sp>
    </p:spTree>
    <p:extLst>
      <p:ext uri="{BB962C8B-B14F-4D97-AF65-F5344CB8AC3E}">
        <p14:creationId xmlns:p14="http://schemas.microsoft.com/office/powerpoint/2010/main" val="4131927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618038"/>
          </a:xfrm>
        </p:spPr>
        <p:txBody>
          <a:bodyPr>
            <a:normAutofit fontScale="70000" lnSpcReduction="20000"/>
          </a:bodyPr>
          <a:lstStyle/>
          <a:p>
            <a:pPr>
              <a:lnSpc>
                <a:spcPct val="150000"/>
              </a:lnSpc>
            </a:pPr>
            <a:r>
              <a:rPr lang="en-GB" b="1" u="sng" dirty="0">
                <a:latin typeface="Comic Sans MS" panose="030F0702030302020204" pitchFamily="66" charset="0"/>
              </a:rPr>
              <a:t>Entice </a:t>
            </a:r>
            <a:endParaRPr lang="en-GB" b="1" u="sng" dirty="0" smtClean="0">
              <a:latin typeface="Comic Sans MS" panose="030F0702030302020204" pitchFamily="66" charset="0"/>
            </a:endParaRPr>
          </a:p>
          <a:p>
            <a:pPr>
              <a:lnSpc>
                <a:spcPct val="150000"/>
              </a:lnSpc>
            </a:pPr>
            <a:r>
              <a:rPr lang="en-GB" dirty="0" smtClean="0">
                <a:latin typeface="Comic Sans MS" panose="030F0702030302020204" pitchFamily="66" charset="0"/>
              </a:rPr>
              <a:t>Gradually move yourself further away from child so they have to bring the symbol further</a:t>
            </a:r>
          </a:p>
          <a:p>
            <a:pPr>
              <a:lnSpc>
                <a:spcPct val="150000"/>
              </a:lnSpc>
            </a:pPr>
            <a:r>
              <a:rPr lang="en-GB" dirty="0" smtClean="0">
                <a:latin typeface="Comic Sans MS" panose="030F0702030302020204" pitchFamily="66" charset="0"/>
              </a:rPr>
              <a:t>Then move the book away so they have to find the book then bring the symbol to you</a:t>
            </a:r>
          </a:p>
          <a:p>
            <a:pPr>
              <a:lnSpc>
                <a:spcPct val="150000"/>
              </a:lnSpc>
            </a:pPr>
            <a:r>
              <a:rPr lang="en-GB" b="1" dirty="0" smtClean="0">
                <a:solidFill>
                  <a:srgbClr val="0070C0"/>
                </a:solidFill>
                <a:latin typeface="Comic Sans MS" panose="030F0702030302020204" pitchFamily="66" charset="0"/>
              </a:rPr>
              <a:t>Second </a:t>
            </a:r>
            <a:r>
              <a:rPr lang="en-GB" b="1" dirty="0">
                <a:solidFill>
                  <a:srgbClr val="0070C0"/>
                </a:solidFill>
                <a:latin typeface="Comic Sans MS" panose="030F0702030302020204" pitchFamily="66" charset="0"/>
              </a:rPr>
              <a:t>silent prompter will still be </a:t>
            </a:r>
            <a:r>
              <a:rPr lang="en-GB" b="1" dirty="0" smtClean="0">
                <a:solidFill>
                  <a:srgbClr val="0070C0"/>
                </a:solidFill>
                <a:latin typeface="Comic Sans MS" panose="030F0702030302020204" pitchFamily="66" charset="0"/>
              </a:rPr>
              <a:t>needed</a:t>
            </a:r>
          </a:p>
          <a:p>
            <a:pPr>
              <a:lnSpc>
                <a:spcPct val="150000"/>
              </a:lnSpc>
            </a:pPr>
            <a:r>
              <a:rPr lang="en-GB" dirty="0">
                <a:latin typeface="Comic Sans MS" panose="030F0702030302020204" pitchFamily="66" charset="0"/>
              </a:rPr>
              <a:t>Better (more independent) = more item or more time </a:t>
            </a:r>
            <a:endParaRPr lang="en-GB" b="1" dirty="0" smtClean="0">
              <a:solidFill>
                <a:srgbClr val="0070C0"/>
              </a:solidFill>
              <a:latin typeface="Comic Sans MS" panose="030F0702030302020204" pitchFamily="66" charset="0"/>
            </a:endParaRPr>
          </a:p>
          <a:p>
            <a:pPr marL="0" indent="0">
              <a:lnSpc>
                <a:spcPct val="150000"/>
              </a:lnSpc>
              <a:buNone/>
            </a:pPr>
            <a:endParaRPr lang="en-GB" b="1" dirty="0">
              <a:solidFill>
                <a:srgbClr val="0070C0"/>
              </a:solidFill>
              <a:latin typeface="Comic Sans MS" panose="030F0702030302020204" pitchFamily="66" charset="0"/>
            </a:endParaRPr>
          </a:p>
          <a:p>
            <a:pPr>
              <a:lnSpc>
                <a:spcPct val="150000"/>
              </a:lnSpc>
            </a:pPr>
            <a:r>
              <a:rPr lang="en-GB" dirty="0" smtClean="0">
                <a:latin typeface="Comic Sans MS" panose="030F0702030302020204" pitchFamily="66" charset="0"/>
              </a:rPr>
              <a:t>Also learning to carry book around (again via silent prompting)</a:t>
            </a:r>
          </a:p>
          <a:p>
            <a:pPr marL="0" indent="0">
              <a:lnSpc>
                <a:spcPct val="150000"/>
              </a:lnSpc>
              <a:buNone/>
            </a:pPr>
            <a:endParaRPr lang="en-GB" dirty="0">
              <a:latin typeface="Comic Sans MS" panose="030F0702030302020204" pitchFamily="66" charset="0"/>
            </a:endParaRPr>
          </a:p>
        </p:txBody>
      </p:sp>
      <p:sp>
        <p:nvSpPr>
          <p:cNvPr id="4" name="Title 3"/>
          <p:cNvSpPr>
            <a:spLocks noGrp="1"/>
          </p:cNvSpPr>
          <p:nvPr>
            <p:ph type="title"/>
          </p:nvPr>
        </p:nvSpPr>
        <p:spPr/>
        <p:txBody>
          <a:bodyPr/>
          <a:lstStyle/>
          <a:p>
            <a:endParaRPr lang="en-GB" dirty="0"/>
          </a:p>
        </p:txBody>
      </p:sp>
      <p:pic>
        <p:nvPicPr>
          <p:cNvPr id="2" name="Picture 1"/>
          <p:cNvPicPr>
            <a:picLocks noChangeAspect="1"/>
          </p:cNvPicPr>
          <p:nvPr/>
        </p:nvPicPr>
        <p:blipFill>
          <a:blip r:embed="rId2"/>
          <a:stretch>
            <a:fillRect/>
          </a:stretch>
        </p:blipFill>
        <p:spPr>
          <a:xfrm>
            <a:off x="3986984" y="161131"/>
            <a:ext cx="3476625" cy="1733550"/>
          </a:xfrm>
          <a:prstGeom prst="rect">
            <a:avLst/>
          </a:prstGeom>
        </p:spPr>
      </p:pic>
      <p:sp>
        <p:nvSpPr>
          <p:cNvPr id="5" name="Rectangle 4"/>
          <p:cNvSpPr/>
          <p:nvPr/>
        </p:nvSpPr>
        <p:spPr>
          <a:xfrm>
            <a:off x="8511687" y="4556674"/>
            <a:ext cx="3375513" cy="369332"/>
          </a:xfrm>
          <a:prstGeom prst="rect">
            <a:avLst/>
          </a:prstGeom>
        </p:spPr>
        <p:txBody>
          <a:bodyPr wrap="square">
            <a:spAutoFit/>
          </a:bodyPr>
          <a:lstStyle/>
          <a:p>
            <a:r>
              <a:rPr lang="en-GB" b="1" dirty="0">
                <a:solidFill>
                  <a:srgbClr val="FF0000"/>
                </a:solidFill>
              </a:rPr>
              <a:t>https://youtu.be/H4WXYpfpavQ</a:t>
            </a:r>
          </a:p>
        </p:txBody>
      </p:sp>
    </p:spTree>
    <p:extLst>
      <p:ext uri="{BB962C8B-B14F-4D97-AF65-F5344CB8AC3E}">
        <p14:creationId xmlns:p14="http://schemas.microsoft.com/office/powerpoint/2010/main" val="2755949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903788"/>
          </a:xfrm>
        </p:spPr>
        <p:txBody>
          <a:bodyPr>
            <a:normAutofit fontScale="77500" lnSpcReduction="20000"/>
          </a:bodyPr>
          <a:lstStyle/>
          <a:p>
            <a:pPr>
              <a:lnSpc>
                <a:spcPct val="150000"/>
              </a:lnSpc>
            </a:pPr>
            <a:r>
              <a:rPr lang="en-GB" b="1" u="sng" dirty="0">
                <a:latin typeface="Comic Sans MS" panose="030F0702030302020204" pitchFamily="66" charset="0"/>
              </a:rPr>
              <a:t>Entice</a:t>
            </a:r>
            <a:r>
              <a:rPr lang="en-GB" b="1" dirty="0">
                <a:latin typeface="Comic Sans MS" panose="030F0702030302020204" pitchFamily="66" charset="0"/>
              </a:rPr>
              <a:t> </a:t>
            </a:r>
            <a:r>
              <a:rPr lang="en-GB" b="1" dirty="0" smtClean="0">
                <a:latin typeface="Comic Sans MS" panose="030F0702030302020204" pitchFamily="66" charset="0"/>
                <a:sym typeface="Wingdings" panose="05000000000000000000" pitchFamily="2" charset="2"/>
              </a:rPr>
              <a:t> show all options available</a:t>
            </a:r>
            <a:endParaRPr lang="en-GB" b="1" dirty="0" smtClean="0">
              <a:latin typeface="Comic Sans MS" panose="030F0702030302020204" pitchFamily="66" charset="0"/>
            </a:endParaRPr>
          </a:p>
          <a:p>
            <a:pPr>
              <a:lnSpc>
                <a:spcPct val="150000"/>
              </a:lnSpc>
            </a:pPr>
            <a:r>
              <a:rPr lang="en-GB" dirty="0" smtClean="0">
                <a:latin typeface="Comic Sans MS" panose="030F0702030302020204" pitchFamily="66" charset="0"/>
              </a:rPr>
              <a:t>Start with preferred </a:t>
            </a:r>
            <a:r>
              <a:rPr lang="en-GB" dirty="0">
                <a:latin typeface="Comic Sans MS" panose="030F0702030302020204" pitchFamily="66" charset="0"/>
              </a:rPr>
              <a:t>and </a:t>
            </a:r>
            <a:r>
              <a:rPr lang="en-GB" dirty="0" smtClean="0">
                <a:latin typeface="Comic Sans MS" panose="030F0702030302020204" pitchFamily="66" charset="0"/>
              </a:rPr>
              <a:t>non-preferred or compatible and non-compatible</a:t>
            </a:r>
          </a:p>
          <a:p>
            <a:pPr>
              <a:lnSpc>
                <a:spcPct val="150000"/>
              </a:lnSpc>
            </a:pPr>
            <a:r>
              <a:rPr lang="en-GB" dirty="0" smtClean="0">
                <a:latin typeface="Comic Sans MS" panose="030F0702030302020204" pitchFamily="66" charset="0"/>
              </a:rPr>
              <a:t>Then between 2 preferred/compatible </a:t>
            </a:r>
          </a:p>
          <a:p>
            <a:pPr>
              <a:lnSpc>
                <a:spcPct val="150000"/>
              </a:lnSpc>
            </a:pPr>
            <a:r>
              <a:rPr lang="en-GB" dirty="0" smtClean="0">
                <a:latin typeface="Comic Sans MS" panose="030F0702030302020204" pitchFamily="66" charset="0"/>
              </a:rPr>
              <a:t>And build up until can discriminate between several symbols/pictures</a:t>
            </a:r>
            <a:endParaRPr lang="en-GB" dirty="0">
              <a:latin typeface="Comic Sans MS" panose="030F0702030302020204" pitchFamily="66" charset="0"/>
            </a:endParaRPr>
          </a:p>
          <a:p>
            <a:pPr>
              <a:lnSpc>
                <a:spcPct val="150000"/>
              </a:lnSpc>
            </a:pPr>
            <a:r>
              <a:rPr lang="en-GB" dirty="0" smtClean="0">
                <a:latin typeface="Comic Sans MS" panose="030F0702030302020204" pitchFamily="66" charset="0"/>
              </a:rPr>
              <a:t>Move symbols about on front of book so is not always on the left or right</a:t>
            </a:r>
          </a:p>
          <a:p>
            <a:pPr>
              <a:lnSpc>
                <a:spcPct val="150000"/>
              </a:lnSpc>
            </a:pPr>
            <a:r>
              <a:rPr lang="en-GB" dirty="0" smtClean="0">
                <a:latin typeface="Comic Sans MS" panose="030F0702030302020204" pitchFamily="66" charset="0"/>
              </a:rPr>
              <a:t>LOTS of correspondence checks = offer all options and say “take it” </a:t>
            </a:r>
            <a:r>
              <a:rPr lang="en-GB" dirty="0" smtClean="0">
                <a:latin typeface="Comic Sans MS" panose="030F0702030302020204" pitchFamily="66" charset="0"/>
                <a:sym typeface="Wingdings" panose="05000000000000000000" pitchFamily="2" charset="2"/>
              </a:rPr>
              <a:t> teach to the reach</a:t>
            </a:r>
            <a:endParaRPr lang="en-GB" dirty="0" smtClean="0">
              <a:latin typeface="Comic Sans MS" panose="030F0702030302020204" pitchFamily="66" charset="0"/>
            </a:endParaRPr>
          </a:p>
          <a:p>
            <a:pPr>
              <a:lnSpc>
                <a:spcPct val="150000"/>
              </a:lnSpc>
            </a:pPr>
            <a:r>
              <a:rPr lang="en-GB" dirty="0" smtClean="0">
                <a:latin typeface="Comic Sans MS" panose="030F0702030302020204" pitchFamily="66" charset="0"/>
              </a:rPr>
              <a:t>If they reach for something they didn’t ask for or reject what they did ask for </a:t>
            </a:r>
            <a:r>
              <a:rPr lang="en-GB" dirty="0" smtClean="0">
                <a:latin typeface="Comic Sans MS" panose="030F0702030302020204" pitchFamily="66" charset="0"/>
                <a:sym typeface="Wingdings" panose="05000000000000000000" pitchFamily="2" charset="2"/>
              </a:rPr>
              <a:t> c</a:t>
            </a:r>
            <a:r>
              <a:rPr lang="en-GB" dirty="0" smtClean="0">
                <a:latin typeface="Comic Sans MS" panose="030F0702030302020204" pitchFamily="66" charset="0"/>
              </a:rPr>
              <a:t>orrect using “4 step error correction procedure” (see next slide)</a:t>
            </a:r>
          </a:p>
        </p:txBody>
      </p:sp>
      <p:pic>
        <p:nvPicPr>
          <p:cNvPr id="6" name="Picture 5"/>
          <p:cNvPicPr>
            <a:picLocks noChangeAspect="1"/>
          </p:cNvPicPr>
          <p:nvPr/>
        </p:nvPicPr>
        <p:blipFill>
          <a:blip r:embed="rId2"/>
          <a:stretch>
            <a:fillRect/>
          </a:stretch>
        </p:blipFill>
        <p:spPr>
          <a:xfrm>
            <a:off x="6516515" y="111125"/>
            <a:ext cx="3476625" cy="1714500"/>
          </a:xfrm>
          <a:prstGeom prst="rect">
            <a:avLst/>
          </a:prstGeom>
        </p:spPr>
      </p:pic>
      <p:pic>
        <p:nvPicPr>
          <p:cNvPr id="7" name="Picture 6"/>
          <p:cNvPicPr>
            <a:picLocks noChangeAspect="1"/>
          </p:cNvPicPr>
          <p:nvPr/>
        </p:nvPicPr>
        <p:blipFill>
          <a:blip r:embed="rId3"/>
          <a:stretch>
            <a:fillRect/>
          </a:stretch>
        </p:blipFill>
        <p:spPr>
          <a:xfrm>
            <a:off x="1338263" y="0"/>
            <a:ext cx="3505200" cy="1847850"/>
          </a:xfrm>
          <a:prstGeom prst="rect">
            <a:avLst/>
          </a:prstGeom>
        </p:spPr>
      </p:pic>
    </p:spTree>
    <p:extLst>
      <p:ext uri="{BB962C8B-B14F-4D97-AF65-F5344CB8AC3E}">
        <p14:creationId xmlns:p14="http://schemas.microsoft.com/office/powerpoint/2010/main" val="3972769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57575" y="407644"/>
            <a:ext cx="5356911" cy="5564173"/>
          </a:xfrm>
          <a:prstGeom prst="rect">
            <a:avLst/>
          </a:prstGeom>
        </p:spPr>
      </p:pic>
      <p:sp>
        <p:nvSpPr>
          <p:cNvPr id="3" name="TextBox 2"/>
          <p:cNvSpPr txBox="1"/>
          <p:nvPr/>
        </p:nvSpPr>
        <p:spPr>
          <a:xfrm>
            <a:off x="8628748" y="1714500"/>
            <a:ext cx="2614613" cy="1754326"/>
          </a:xfrm>
          <a:prstGeom prst="rect">
            <a:avLst/>
          </a:prstGeom>
          <a:noFill/>
        </p:spPr>
        <p:txBody>
          <a:bodyPr wrap="square" rtlCol="0">
            <a:spAutoFit/>
          </a:bodyPr>
          <a:lstStyle/>
          <a:p>
            <a:r>
              <a:rPr lang="en-GB" i="1" dirty="0" smtClean="0">
                <a:latin typeface="Comic Sans MS" panose="030F0702030302020204" pitchFamily="66" charset="0"/>
              </a:rPr>
              <a:t>When they give the picture at this point you show them the item and praise them but don’t actually give it to him/her.</a:t>
            </a:r>
            <a:endParaRPr lang="en-GB" i="1" dirty="0">
              <a:latin typeface="Comic Sans MS" panose="030F0702030302020204" pitchFamily="66" charset="0"/>
            </a:endParaRPr>
          </a:p>
        </p:txBody>
      </p:sp>
      <p:sp>
        <p:nvSpPr>
          <p:cNvPr id="4" name="Rectangle 3"/>
          <p:cNvSpPr/>
          <p:nvPr/>
        </p:nvSpPr>
        <p:spPr>
          <a:xfrm>
            <a:off x="8628748" y="5722140"/>
            <a:ext cx="3241756" cy="954107"/>
          </a:xfrm>
          <a:prstGeom prst="rect">
            <a:avLst/>
          </a:prstGeom>
        </p:spPr>
        <p:txBody>
          <a:bodyPr wrap="square">
            <a:spAutoFit/>
          </a:bodyPr>
          <a:lstStyle/>
          <a:p>
            <a:r>
              <a:rPr lang="en-GB" sz="2800" b="1" dirty="0">
                <a:solidFill>
                  <a:srgbClr val="FF0000"/>
                </a:solidFill>
              </a:rPr>
              <a:t>https://youtu.be/-OW6C10Cf4U</a:t>
            </a:r>
          </a:p>
        </p:txBody>
      </p:sp>
      <p:sp>
        <p:nvSpPr>
          <p:cNvPr id="5" name="Rectangle 4"/>
          <p:cNvSpPr/>
          <p:nvPr/>
        </p:nvSpPr>
        <p:spPr>
          <a:xfrm>
            <a:off x="489455" y="6168416"/>
            <a:ext cx="5676554" cy="507831"/>
          </a:xfrm>
          <a:prstGeom prst="rect">
            <a:avLst/>
          </a:prstGeom>
        </p:spPr>
        <p:txBody>
          <a:bodyPr wrap="none">
            <a:spAutoFit/>
          </a:bodyPr>
          <a:lstStyle/>
          <a:p>
            <a:pPr>
              <a:lnSpc>
                <a:spcPct val="150000"/>
              </a:lnSpc>
            </a:pPr>
            <a:r>
              <a:rPr lang="en-GB" dirty="0">
                <a:latin typeface="Comic Sans MS" panose="030F0702030302020204" pitchFamily="66" charset="0"/>
              </a:rPr>
              <a:t>Better </a:t>
            </a:r>
            <a:r>
              <a:rPr lang="en-GB" dirty="0" smtClean="0">
                <a:latin typeface="Comic Sans MS" panose="030F0702030302020204" pitchFamily="66" charset="0"/>
              </a:rPr>
              <a:t>(correct picture) </a:t>
            </a:r>
            <a:r>
              <a:rPr lang="en-GB" dirty="0">
                <a:latin typeface="Comic Sans MS" panose="030F0702030302020204" pitchFamily="66" charset="0"/>
              </a:rPr>
              <a:t>= more item or more time </a:t>
            </a:r>
          </a:p>
        </p:txBody>
      </p:sp>
    </p:spTree>
    <p:extLst>
      <p:ext uri="{BB962C8B-B14F-4D97-AF65-F5344CB8AC3E}">
        <p14:creationId xmlns:p14="http://schemas.microsoft.com/office/powerpoint/2010/main" val="515588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806" y="151253"/>
            <a:ext cx="8404994" cy="1325563"/>
          </a:xfrm>
        </p:spPr>
        <p:txBody>
          <a:bodyPr>
            <a:normAutofit/>
          </a:bodyPr>
          <a:lstStyle/>
          <a:p>
            <a:pPr algn="ctr"/>
            <a:r>
              <a:rPr lang="en-GB" b="1" u="sng" dirty="0" smtClean="0">
                <a:solidFill>
                  <a:srgbClr val="7030A0"/>
                </a:solidFill>
                <a:latin typeface="Comic Sans MS" panose="030F0702030302020204" pitchFamily="66" charset="0"/>
              </a:rPr>
              <a:t>Why</a:t>
            </a:r>
            <a:r>
              <a:rPr lang="en-GB" b="1" dirty="0" smtClean="0">
                <a:latin typeface="Comic Sans MS" panose="030F0702030302020204" pitchFamily="66" charset="0"/>
              </a:rPr>
              <a:t> do we use this method as a starting point?</a:t>
            </a:r>
            <a:endParaRPr lang="en-GB" b="1" dirty="0">
              <a:latin typeface="Comic Sans MS" panose="030F0702030302020204" pitchFamily="66" charset="0"/>
            </a:endParaRPr>
          </a:p>
        </p:txBody>
      </p:sp>
      <p:sp>
        <p:nvSpPr>
          <p:cNvPr id="4" name="Content Placeholder 3"/>
          <p:cNvSpPr>
            <a:spLocks noGrp="1"/>
          </p:cNvSpPr>
          <p:nvPr>
            <p:ph idx="1"/>
          </p:nvPr>
        </p:nvSpPr>
        <p:spPr>
          <a:xfrm>
            <a:off x="838200" y="1825624"/>
            <a:ext cx="10515600" cy="4874113"/>
          </a:xfrm>
        </p:spPr>
        <p:txBody>
          <a:bodyPr>
            <a:normAutofit/>
          </a:bodyPr>
          <a:lstStyle/>
          <a:p>
            <a:pPr>
              <a:lnSpc>
                <a:spcPct val="150000"/>
              </a:lnSpc>
            </a:pPr>
            <a:r>
              <a:rPr lang="en-GB" dirty="0" smtClean="0">
                <a:latin typeface="Comic Sans MS" panose="030F0702030302020204" pitchFamily="66" charset="0"/>
              </a:rPr>
              <a:t>It’s very motivating</a:t>
            </a:r>
          </a:p>
          <a:p>
            <a:pPr lvl="1">
              <a:lnSpc>
                <a:spcPct val="150000"/>
              </a:lnSpc>
            </a:pPr>
            <a:r>
              <a:rPr lang="en-GB" dirty="0" smtClean="0">
                <a:latin typeface="Comic Sans MS" panose="030F0702030302020204" pitchFamily="66" charset="0"/>
              </a:rPr>
              <a:t>They get great things out of it!</a:t>
            </a:r>
          </a:p>
          <a:p>
            <a:pPr lvl="1">
              <a:lnSpc>
                <a:spcPct val="150000"/>
              </a:lnSpc>
            </a:pPr>
            <a:r>
              <a:rPr lang="en-GB" dirty="0" smtClean="0">
                <a:latin typeface="Comic Sans MS" panose="030F0702030302020204" pitchFamily="66" charset="0"/>
              </a:rPr>
              <a:t>Children learn that they have the power to make choices and that these will be honoured </a:t>
            </a:r>
          </a:p>
          <a:p>
            <a:pPr>
              <a:lnSpc>
                <a:spcPct val="150000"/>
              </a:lnSpc>
            </a:pPr>
            <a:r>
              <a:rPr lang="en-GB" dirty="0">
                <a:latin typeface="Comic Sans MS" panose="030F0702030302020204" pitchFamily="66" charset="0"/>
              </a:rPr>
              <a:t>It’s </a:t>
            </a:r>
            <a:r>
              <a:rPr lang="en-GB" dirty="0" smtClean="0">
                <a:latin typeface="Comic Sans MS" panose="030F0702030302020204" pitchFamily="66" charset="0"/>
              </a:rPr>
              <a:t>simple and doesn’t require complicated equipment – everyone can do it consistently</a:t>
            </a:r>
          </a:p>
          <a:p>
            <a:pPr>
              <a:lnSpc>
                <a:spcPct val="150000"/>
              </a:lnSpc>
            </a:pPr>
            <a:r>
              <a:rPr lang="en-GB" b="1" dirty="0" smtClean="0">
                <a:solidFill>
                  <a:srgbClr val="00B050"/>
                </a:solidFill>
                <a:latin typeface="Comic Sans MS" panose="030F0702030302020204" pitchFamily="66" charset="0"/>
              </a:rPr>
              <a:t>It teaches initiation and persistence </a:t>
            </a:r>
            <a:endParaRPr lang="en-GB" b="1" dirty="0">
              <a:solidFill>
                <a:srgbClr val="00B050"/>
              </a:solidFill>
              <a:latin typeface="Comic Sans MS" panose="030F0702030302020204" pitchFamily="66" charset="0"/>
            </a:endParaRPr>
          </a:p>
          <a:p>
            <a:pPr lvl="1">
              <a:lnSpc>
                <a:spcPct val="150000"/>
              </a:lnSpc>
            </a:pPr>
            <a:endParaRPr lang="en-GB" dirty="0" smtClean="0">
              <a:latin typeface="Comic Sans MS" panose="030F0702030302020204" pitchFamily="66" charset="0"/>
            </a:endParaRPr>
          </a:p>
          <a:p>
            <a:pPr>
              <a:lnSpc>
                <a:spcPct val="150000"/>
              </a:lnSpc>
            </a:pPr>
            <a:endParaRPr lang="en-GB" dirty="0" smtClean="0">
              <a:latin typeface="Comic Sans MS" panose="030F0702030302020204" pitchFamily="66" charset="0"/>
            </a:endParaRPr>
          </a:p>
          <a:p>
            <a:pPr>
              <a:lnSpc>
                <a:spcPct val="150000"/>
              </a:lnSpc>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216" y="151253"/>
            <a:ext cx="2110606" cy="1325563"/>
          </a:xfrm>
          <a:prstGeom prst="rect">
            <a:avLst/>
          </a:prstGeom>
        </p:spPr>
      </p:pic>
    </p:spTree>
    <p:extLst>
      <p:ext uri="{BB962C8B-B14F-4D97-AF65-F5344CB8AC3E}">
        <p14:creationId xmlns:p14="http://schemas.microsoft.com/office/powerpoint/2010/main" val="2096832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1253"/>
            <a:ext cx="10515600" cy="1325563"/>
          </a:xfrm>
        </p:spPr>
        <p:txBody>
          <a:bodyPr>
            <a:normAutofit/>
          </a:bodyPr>
          <a:lstStyle/>
          <a:p>
            <a:pPr algn="ctr"/>
            <a:r>
              <a:rPr lang="en-GB" b="1" dirty="0" smtClean="0">
                <a:latin typeface="Comic Sans MS" panose="030F0702030302020204" pitchFamily="66" charset="0"/>
              </a:rPr>
              <a:t>Beyond requesting</a:t>
            </a:r>
            <a:endParaRPr lang="en-GB" b="1" dirty="0">
              <a:latin typeface="Comic Sans MS" panose="030F0702030302020204" pitchFamily="66" charset="0"/>
            </a:endParaRPr>
          </a:p>
        </p:txBody>
      </p:sp>
      <p:sp>
        <p:nvSpPr>
          <p:cNvPr id="4" name="Content Placeholder 3"/>
          <p:cNvSpPr>
            <a:spLocks noGrp="1"/>
          </p:cNvSpPr>
          <p:nvPr>
            <p:ph idx="1"/>
          </p:nvPr>
        </p:nvSpPr>
        <p:spPr>
          <a:xfrm>
            <a:off x="398586" y="1476816"/>
            <a:ext cx="5233969" cy="5032377"/>
          </a:xfrm>
        </p:spPr>
        <p:txBody>
          <a:bodyPr>
            <a:normAutofit fontScale="85000" lnSpcReduction="10000"/>
          </a:bodyPr>
          <a:lstStyle/>
          <a:p>
            <a:pPr>
              <a:lnSpc>
                <a:spcPct val="150000"/>
              </a:lnSpc>
            </a:pPr>
            <a:r>
              <a:rPr lang="en-GB" dirty="0" smtClean="0">
                <a:latin typeface="Comic Sans MS" panose="030F0702030302020204" pitchFamily="66" charset="0"/>
              </a:rPr>
              <a:t>PECS is a great starting point but it is not without it’s limitations. </a:t>
            </a:r>
            <a:endParaRPr lang="en-GB" dirty="0">
              <a:latin typeface="Comic Sans MS" panose="030F0702030302020204" pitchFamily="66" charset="0"/>
            </a:endParaRPr>
          </a:p>
          <a:p>
            <a:pPr>
              <a:lnSpc>
                <a:spcPct val="150000"/>
              </a:lnSpc>
            </a:pPr>
            <a:r>
              <a:rPr lang="en-GB" dirty="0" smtClean="0">
                <a:latin typeface="Comic Sans MS" panose="030F0702030302020204" pitchFamily="66" charset="0"/>
              </a:rPr>
              <a:t>We follow a “total communication” approach which means we do not follow one protocol to the letter.</a:t>
            </a:r>
          </a:p>
          <a:p>
            <a:pPr>
              <a:lnSpc>
                <a:spcPct val="150000"/>
              </a:lnSpc>
            </a:pPr>
            <a:r>
              <a:rPr lang="en-GB" dirty="0" smtClean="0">
                <a:latin typeface="Comic Sans MS" panose="030F0702030302020204" pitchFamily="66" charset="0"/>
              </a:rPr>
              <a:t>Our pupils are individuals and our teaching practices reflect that.</a:t>
            </a:r>
            <a:endParaRPr lang="en-GB" dirty="0">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5981317" y="1360834"/>
            <a:ext cx="5721245" cy="5264340"/>
          </a:xfrm>
          <a:prstGeom prst="rect">
            <a:avLst/>
          </a:prstGeom>
        </p:spPr>
      </p:pic>
    </p:spTree>
    <p:extLst>
      <p:ext uri="{BB962C8B-B14F-4D97-AF65-F5344CB8AC3E}">
        <p14:creationId xmlns:p14="http://schemas.microsoft.com/office/powerpoint/2010/main" val="37647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b="1" dirty="0">
              <a:solidFill>
                <a:srgbClr val="00B050"/>
              </a:solidFill>
              <a:latin typeface="Comic Sans MS" panose="030F0702030302020204" pitchFamily="66" charset="0"/>
            </a:endParaRPr>
          </a:p>
        </p:txBody>
      </p:sp>
      <p:pic>
        <p:nvPicPr>
          <p:cNvPr id="2" name="Picture 1"/>
          <p:cNvPicPr>
            <a:picLocks noChangeAspect="1"/>
          </p:cNvPicPr>
          <p:nvPr/>
        </p:nvPicPr>
        <p:blipFill>
          <a:blip r:embed="rId3"/>
          <a:stretch>
            <a:fillRect/>
          </a:stretch>
        </p:blipFill>
        <p:spPr>
          <a:xfrm>
            <a:off x="1930461" y="302175"/>
            <a:ext cx="8331078" cy="2777026"/>
          </a:xfrm>
          <a:prstGeom prst="rect">
            <a:avLst/>
          </a:prstGeom>
        </p:spPr>
      </p:pic>
      <p:sp>
        <p:nvSpPr>
          <p:cNvPr id="4" name="Content Placeholder 3"/>
          <p:cNvSpPr txBox="1">
            <a:spLocks/>
          </p:cNvSpPr>
          <p:nvPr/>
        </p:nvSpPr>
        <p:spPr>
          <a:xfrm>
            <a:off x="652462" y="3354113"/>
            <a:ext cx="10515600" cy="8386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GB" i="1" dirty="0" smtClean="0">
                <a:latin typeface="Comic Sans MS" panose="030F0702030302020204" pitchFamily="66" charset="0"/>
              </a:rPr>
              <a:t>Subject-verb-noun type constructions are the basis of creative language.  </a:t>
            </a:r>
          </a:p>
          <a:p>
            <a:pPr marL="0" indent="0" algn="ctr">
              <a:lnSpc>
                <a:spcPct val="150000"/>
              </a:lnSpc>
              <a:buNone/>
            </a:pPr>
            <a:r>
              <a:rPr lang="en-GB" i="1" dirty="0" smtClean="0">
                <a:latin typeface="Comic Sans MS" panose="030F0702030302020204" pitchFamily="66" charset="0"/>
              </a:rPr>
              <a:t>Nouns are usually an area of strength </a:t>
            </a:r>
            <a:r>
              <a:rPr lang="en-GB" i="1" dirty="0" smtClean="0">
                <a:latin typeface="Comic Sans MS" panose="030F0702030302020204" pitchFamily="66" charset="0"/>
                <a:sym typeface="Wingdings" panose="05000000000000000000" pitchFamily="2" charset="2"/>
              </a:rPr>
              <a:t> we need to work on the subject and verbs!</a:t>
            </a:r>
            <a:endParaRPr lang="en-GB" i="1" dirty="0">
              <a:latin typeface="Comic Sans MS" panose="030F0702030302020204" pitchFamily="66" charset="0"/>
            </a:endParaRPr>
          </a:p>
        </p:txBody>
      </p:sp>
    </p:spTree>
    <p:extLst>
      <p:ext uri="{BB962C8B-B14F-4D97-AF65-F5344CB8AC3E}">
        <p14:creationId xmlns:p14="http://schemas.microsoft.com/office/powerpoint/2010/main" val="2241610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7629" y="1728139"/>
            <a:ext cx="2838095" cy="136190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295" y="3598476"/>
            <a:ext cx="4304762" cy="136190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346" y="5497616"/>
            <a:ext cx="3413706" cy="1080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2018" y="5468813"/>
            <a:ext cx="3413706" cy="1080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0594" y="5468813"/>
            <a:ext cx="3413705" cy="1080000"/>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0826"/>
          <a:stretch/>
        </p:blipFill>
        <p:spPr>
          <a:xfrm>
            <a:off x="5538876" y="112018"/>
            <a:ext cx="1395600" cy="1361905"/>
          </a:xfrm>
          <a:prstGeom prst="rect">
            <a:avLst/>
          </a:prstGeom>
        </p:spPr>
      </p:pic>
    </p:spTree>
    <p:extLst>
      <p:ext uri="{BB962C8B-B14F-4D97-AF65-F5344CB8AC3E}">
        <p14:creationId xmlns:p14="http://schemas.microsoft.com/office/powerpoint/2010/main" val="90906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985" y="151253"/>
            <a:ext cx="10515600" cy="1325563"/>
          </a:xfrm>
        </p:spPr>
        <p:txBody>
          <a:bodyPr/>
          <a:lstStyle/>
          <a:p>
            <a:pPr algn="ctr"/>
            <a:r>
              <a:rPr lang="en-GB" b="1" u="sng" dirty="0" smtClean="0">
                <a:solidFill>
                  <a:srgbClr val="7030A0"/>
                </a:solidFill>
                <a:latin typeface="Comic Sans MS" panose="030F0702030302020204" pitchFamily="66" charset="0"/>
              </a:rPr>
              <a:t>Why</a:t>
            </a:r>
            <a:r>
              <a:rPr lang="en-GB" b="1" dirty="0" smtClean="0">
                <a:solidFill>
                  <a:srgbClr val="7030A0"/>
                </a:solidFill>
                <a:latin typeface="Comic Sans MS" panose="030F0702030302020204" pitchFamily="66" charset="0"/>
              </a:rPr>
              <a:t> </a:t>
            </a:r>
            <a:r>
              <a:rPr lang="en-GB" b="1" dirty="0" smtClean="0">
                <a:latin typeface="Comic Sans MS" panose="030F0702030302020204" pitchFamily="66" charset="0"/>
              </a:rPr>
              <a:t>do we communicate?</a:t>
            </a:r>
            <a:endParaRPr lang="en-GB" b="1"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3155469" y="1322071"/>
            <a:ext cx="5721245" cy="52643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985" y="341119"/>
            <a:ext cx="1561905" cy="980952"/>
          </a:xfrm>
          <a:prstGeom prst="rect">
            <a:avLst/>
          </a:prstGeom>
        </p:spPr>
      </p:pic>
    </p:spTree>
    <p:extLst>
      <p:ext uri="{BB962C8B-B14F-4D97-AF65-F5344CB8AC3E}">
        <p14:creationId xmlns:p14="http://schemas.microsoft.com/office/powerpoint/2010/main" val="31912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1253"/>
            <a:ext cx="10515600" cy="1325563"/>
          </a:xfrm>
        </p:spPr>
        <p:txBody>
          <a:bodyPr>
            <a:normAutofit/>
          </a:bodyPr>
          <a:lstStyle/>
          <a:p>
            <a:pPr algn="ctr"/>
            <a:r>
              <a:rPr lang="en-GB" b="1" i="1" dirty="0" smtClean="0">
                <a:solidFill>
                  <a:srgbClr val="FF0000"/>
                </a:solidFill>
                <a:latin typeface="Comic Sans MS" panose="030F0702030302020204" pitchFamily="66" charset="0"/>
              </a:rPr>
              <a:t>Disclaimer</a:t>
            </a:r>
            <a:endParaRPr lang="en-GB" b="1" i="1" dirty="0">
              <a:solidFill>
                <a:srgbClr val="FF0000"/>
              </a:solidFill>
              <a:latin typeface="Comic Sans MS" panose="030F0702030302020204" pitchFamily="66" charset="0"/>
            </a:endParaRPr>
          </a:p>
        </p:txBody>
      </p:sp>
      <p:sp>
        <p:nvSpPr>
          <p:cNvPr id="4" name="Content Placeholder 3"/>
          <p:cNvSpPr>
            <a:spLocks noGrp="1"/>
          </p:cNvSpPr>
          <p:nvPr>
            <p:ph idx="1"/>
          </p:nvPr>
        </p:nvSpPr>
        <p:spPr>
          <a:xfrm>
            <a:off x="416170" y="1632193"/>
            <a:ext cx="11652738" cy="1445116"/>
          </a:xfrm>
        </p:spPr>
        <p:txBody>
          <a:bodyPr>
            <a:normAutofit/>
          </a:bodyPr>
          <a:lstStyle/>
          <a:p>
            <a:pPr marL="0" indent="0" algn="ctr">
              <a:lnSpc>
                <a:spcPct val="150000"/>
              </a:lnSpc>
              <a:buNone/>
            </a:pPr>
            <a:r>
              <a:rPr lang="en-GB" dirty="0" smtClean="0">
                <a:latin typeface="Comic Sans MS" panose="030F0702030302020204" pitchFamily="66" charset="0"/>
              </a:rPr>
              <a:t>PECS does teach use of people and verbs but in their curriculum it comes later on.</a:t>
            </a:r>
          </a:p>
        </p:txBody>
      </p:sp>
    </p:spTree>
    <p:extLst>
      <p:ext uri="{BB962C8B-B14F-4D97-AF65-F5344CB8AC3E}">
        <p14:creationId xmlns:p14="http://schemas.microsoft.com/office/powerpoint/2010/main" val="5525460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latin typeface="Comic Sans MS" panose="030F0702030302020204" pitchFamily="66" charset="0"/>
              </a:rPr>
              <a:t>Core vocabulary/communication</a:t>
            </a:r>
            <a:endParaRPr lang="en-GB" b="1" dirty="0">
              <a:latin typeface="Comic Sans MS" panose="030F0702030302020204" pitchFamily="66" charset="0"/>
            </a:endParaRPr>
          </a:p>
        </p:txBody>
      </p:sp>
      <p:sp>
        <p:nvSpPr>
          <p:cNvPr id="5" name="Content Placeholder 3"/>
          <p:cNvSpPr txBox="1">
            <a:spLocks/>
          </p:cNvSpPr>
          <p:nvPr/>
        </p:nvSpPr>
        <p:spPr>
          <a:xfrm>
            <a:off x="416170" y="1690688"/>
            <a:ext cx="11652738" cy="40796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dirty="0" smtClean="0">
                <a:latin typeface="Comic Sans MS" panose="030F0702030302020204" pitchFamily="66" charset="0"/>
              </a:rPr>
              <a:t>Research shows that around 50 words make up about half of what we say </a:t>
            </a:r>
            <a:r>
              <a:rPr lang="en-GB" dirty="0" smtClean="0">
                <a:latin typeface="Comic Sans MS" panose="030F0702030302020204" pitchFamily="66" charset="0"/>
                <a:sym typeface="Wingdings" panose="05000000000000000000" pitchFamily="2" charset="2"/>
              </a:rPr>
              <a:t> these are called “core” words</a:t>
            </a:r>
          </a:p>
          <a:p>
            <a:pPr>
              <a:lnSpc>
                <a:spcPct val="150000"/>
              </a:lnSpc>
            </a:pPr>
            <a:r>
              <a:rPr lang="en-GB" dirty="0" smtClean="0">
                <a:latin typeface="Comic Sans MS" panose="030F0702030302020204" pitchFamily="66" charset="0"/>
                <a:sym typeface="Wingdings" panose="05000000000000000000" pitchFamily="2" charset="2"/>
              </a:rPr>
              <a:t>Usually </a:t>
            </a:r>
            <a:r>
              <a:rPr lang="en-GB" dirty="0">
                <a:latin typeface="Comic Sans MS" panose="030F0702030302020204" pitchFamily="66" charset="0"/>
                <a:sym typeface="Wingdings" panose="05000000000000000000" pitchFamily="2" charset="2"/>
              </a:rPr>
              <a:t>verbs, adjectives, and </a:t>
            </a:r>
            <a:r>
              <a:rPr lang="en-GB" dirty="0" smtClean="0">
                <a:latin typeface="Comic Sans MS" panose="030F0702030302020204" pitchFamily="66" charset="0"/>
                <a:sym typeface="Wingdings" panose="05000000000000000000" pitchFamily="2" charset="2"/>
              </a:rPr>
              <a:t>pronouns (less </a:t>
            </a:r>
            <a:r>
              <a:rPr lang="en-GB" dirty="0">
                <a:latin typeface="Comic Sans MS" panose="030F0702030302020204" pitchFamily="66" charset="0"/>
                <a:sym typeface="Wingdings" panose="05000000000000000000" pitchFamily="2" charset="2"/>
              </a:rPr>
              <a:t>likely to be </a:t>
            </a:r>
            <a:r>
              <a:rPr lang="en-GB" dirty="0" smtClean="0">
                <a:latin typeface="Comic Sans MS" panose="030F0702030302020204" pitchFamily="66" charset="0"/>
                <a:sym typeface="Wingdings" panose="05000000000000000000" pitchFamily="2" charset="2"/>
              </a:rPr>
              <a:t>nouns).</a:t>
            </a:r>
            <a:endParaRPr lang="en-GB" dirty="0">
              <a:latin typeface="Comic Sans MS" panose="030F0702030302020204" pitchFamily="66" charset="0"/>
              <a:sym typeface="Wingdings" panose="05000000000000000000" pitchFamily="2" charset="2"/>
            </a:endParaRPr>
          </a:p>
          <a:p>
            <a:pPr>
              <a:lnSpc>
                <a:spcPct val="150000"/>
              </a:lnSpc>
            </a:pPr>
            <a:r>
              <a:rPr lang="en-GB" dirty="0" smtClean="0">
                <a:latin typeface="Comic Sans MS" panose="030F0702030302020204" pitchFamily="66" charset="0"/>
                <a:sym typeface="Wingdings" panose="05000000000000000000" pitchFamily="2" charset="2"/>
              </a:rPr>
              <a:t>Are useful across huge </a:t>
            </a:r>
            <a:r>
              <a:rPr lang="en-GB" dirty="0">
                <a:latin typeface="Comic Sans MS" panose="030F0702030302020204" pitchFamily="66" charset="0"/>
                <a:sym typeface="Wingdings" panose="05000000000000000000" pitchFamily="2" charset="2"/>
              </a:rPr>
              <a:t>numbers of different situations. </a:t>
            </a:r>
            <a:endParaRPr lang="en-GB" dirty="0" smtClean="0">
              <a:latin typeface="Comic Sans MS" panose="030F0702030302020204" pitchFamily="66" charset="0"/>
              <a:sym typeface="Wingdings" panose="05000000000000000000" pitchFamily="2" charset="2"/>
            </a:endParaRPr>
          </a:p>
          <a:p>
            <a:pPr>
              <a:lnSpc>
                <a:spcPct val="150000"/>
              </a:lnSpc>
            </a:pPr>
            <a:r>
              <a:rPr lang="en-GB" dirty="0" smtClean="0">
                <a:latin typeface="Comic Sans MS" panose="030F0702030302020204" pitchFamily="66" charset="0"/>
                <a:sym typeface="Wingdings" panose="05000000000000000000" pitchFamily="2" charset="2"/>
              </a:rPr>
              <a:t>Help, more, I, you, like, different, in, go</a:t>
            </a:r>
          </a:p>
          <a:p>
            <a:pPr marL="0" indent="0">
              <a:lnSpc>
                <a:spcPct val="150000"/>
              </a:lnSpc>
              <a:buFont typeface="Arial" panose="020B0604020202020204" pitchFamily="34" charset="0"/>
              <a:buNone/>
            </a:pPr>
            <a:endParaRPr lang="en-GB"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645167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latin typeface="Comic Sans MS" panose="030F0702030302020204" pitchFamily="66" charset="0"/>
              </a:rPr>
              <a:t>How can we teach core vocabulary when it is so abstract?</a:t>
            </a:r>
          </a:p>
        </p:txBody>
      </p:sp>
      <p:sp>
        <p:nvSpPr>
          <p:cNvPr id="5" name="Content Placeholder 3"/>
          <p:cNvSpPr txBox="1">
            <a:spLocks/>
          </p:cNvSpPr>
          <p:nvPr/>
        </p:nvSpPr>
        <p:spPr>
          <a:xfrm>
            <a:off x="539262" y="1690688"/>
            <a:ext cx="11652738" cy="407963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dirty="0" smtClean="0">
                <a:latin typeface="Comic Sans MS" panose="030F0702030302020204" pitchFamily="66" charset="0"/>
              </a:rPr>
              <a:t>Lots of </a:t>
            </a:r>
            <a:r>
              <a:rPr lang="en-GB" b="1" i="1" dirty="0" smtClean="0">
                <a:latin typeface="Comic Sans MS" panose="030F0702030302020204" pitchFamily="66" charset="0"/>
              </a:rPr>
              <a:t>modelling </a:t>
            </a:r>
          </a:p>
          <a:p>
            <a:pPr lvl="1">
              <a:lnSpc>
                <a:spcPct val="150000"/>
              </a:lnSpc>
            </a:pPr>
            <a:r>
              <a:rPr lang="en-GB" dirty="0" smtClean="0">
                <a:latin typeface="Comic Sans MS" panose="030F0702030302020204" pitchFamily="66" charset="0"/>
              </a:rPr>
              <a:t>Be one word ahead of your child </a:t>
            </a:r>
          </a:p>
          <a:p>
            <a:pPr lvl="2">
              <a:lnSpc>
                <a:spcPct val="150000"/>
              </a:lnSpc>
            </a:pPr>
            <a:r>
              <a:rPr lang="en-GB" dirty="0" smtClean="0">
                <a:latin typeface="Comic Sans MS" panose="030F0702030302020204" pitchFamily="66" charset="0"/>
              </a:rPr>
              <a:t>If child is not yet using, model one word</a:t>
            </a:r>
          </a:p>
          <a:p>
            <a:pPr lvl="2">
              <a:lnSpc>
                <a:spcPct val="150000"/>
              </a:lnSpc>
            </a:pPr>
            <a:r>
              <a:rPr lang="en-GB" dirty="0" smtClean="0">
                <a:latin typeface="Comic Sans MS" panose="030F0702030302020204" pitchFamily="66" charset="0"/>
              </a:rPr>
              <a:t>If child is using one word, model two</a:t>
            </a:r>
          </a:p>
          <a:p>
            <a:pPr>
              <a:lnSpc>
                <a:spcPct val="150000"/>
              </a:lnSpc>
            </a:pPr>
            <a:r>
              <a:rPr lang="en-GB" dirty="0">
                <a:latin typeface="Comic Sans MS" panose="030F0702030302020204" pitchFamily="66" charset="0"/>
                <a:sym typeface="Wingdings" panose="05000000000000000000" pitchFamily="2" charset="2"/>
              </a:rPr>
              <a:t>“Having a communication device doesn’t </a:t>
            </a:r>
            <a:r>
              <a:rPr lang="en-GB" dirty="0" smtClean="0">
                <a:latin typeface="Comic Sans MS" panose="030F0702030302020204" pitchFamily="66" charset="0"/>
                <a:sym typeface="Wingdings" panose="05000000000000000000" pitchFamily="2" charset="2"/>
              </a:rPr>
              <a:t>make you </a:t>
            </a:r>
            <a:r>
              <a:rPr lang="en-GB" dirty="0">
                <a:latin typeface="Comic Sans MS" panose="030F0702030302020204" pitchFamily="66" charset="0"/>
                <a:sym typeface="Wingdings" panose="05000000000000000000" pitchFamily="2" charset="2"/>
              </a:rPr>
              <a:t>an effective communicator any </a:t>
            </a:r>
            <a:r>
              <a:rPr lang="en-GB" dirty="0" smtClean="0">
                <a:latin typeface="Comic Sans MS" panose="030F0702030302020204" pitchFamily="66" charset="0"/>
                <a:sym typeface="Wingdings" panose="05000000000000000000" pitchFamily="2" charset="2"/>
              </a:rPr>
              <a:t>more than </a:t>
            </a:r>
            <a:r>
              <a:rPr lang="en-GB" dirty="0">
                <a:latin typeface="Comic Sans MS" panose="030F0702030302020204" pitchFamily="66" charset="0"/>
                <a:sym typeface="Wingdings" panose="05000000000000000000" pitchFamily="2" charset="2"/>
              </a:rPr>
              <a:t>having a piano makes you </a:t>
            </a:r>
            <a:r>
              <a:rPr lang="en-GB" dirty="0" smtClean="0">
                <a:latin typeface="Comic Sans MS" panose="030F0702030302020204" pitchFamily="66" charset="0"/>
                <a:sym typeface="Wingdings" panose="05000000000000000000" pitchFamily="2" charset="2"/>
              </a:rPr>
              <a:t>a </a:t>
            </a:r>
            <a:r>
              <a:rPr lang="en-GB" dirty="0">
                <a:latin typeface="Comic Sans MS" panose="030F0702030302020204" pitchFamily="66" charset="0"/>
                <a:sym typeface="Wingdings" panose="05000000000000000000" pitchFamily="2" charset="2"/>
              </a:rPr>
              <a:t>musician”  (</a:t>
            </a:r>
            <a:r>
              <a:rPr lang="en-GB" dirty="0" err="1">
                <a:latin typeface="Comic Sans MS" panose="030F0702030302020204" pitchFamily="66" charset="0"/>
                <a:sym typeface="Wingdings" panose="05000000000000000000" pitchFamily="2" charset="2"/>
              </a:rPr>
              <a:t>Beukelman</a:t>
            </a:r>
            <a:r>
              <a:rPr lang="en-GB" dirty="0">
                <a:latin typeface="Comic Sans MS" panose="030F0702030302020204" pitchFamily="66" charset="0"/>
                <a:sym typeface="Wingdings" panose="05000000000000000000" pitchFamily="2" charset="2"/>
              </a:rPr>
              <a:t> 1991) </a:t>
            </a:r>
            <a:endParaRPr lang="en-GB" dirty="0" smtClean="0">
              <a:latin typeface="Comic Sans MS" panose="030F0702030302020204" pitchFamily="66" charset="0"/>
              <a:sym typeface="Wingdings" panose="05000000000000000000" pitchFamily="2" charset="2"/>
            </a:endParaRPr>
          </a:p>
          <a:p>
            <a:pPr>
              <a:lnSpc>
                <a:spcPct val="150000"/>
              </a:lnSpc>
            </a:pPr>
            <a:endParaRPr lang="en-GB" dirty="0" smtClean="0">
              <a:latin typeface="Comic Sans MS" panose="030F0702030302020204" pitchFamily="66" charset="0"/>
              <a:sym typeface="Wingdings" panose="05000000000000000000" pitchFamily="2" charset="2"/>
            </a:endParaRPr>
          </a:p>
          <a:p>
            <a:pPr marL="0" indent="0">
              <a:lnSpc>
                <a:spcPct val="150000"/>
              </a:lnSpc>
              <a:buFont typeface="Arial" panose="020B0604020202020204" pitchFamily="34" charset="0"/>
              <a:buNone/>
            </a:pPr>
            <a:endParaRPr lang="en-GB" dirty="0">
              <a:solidFill>
                <a:srgbClr val="FF0000"/>
              </a:solidFill>
              <a:latin typeface="Comic Sans MS" panose="030F0702030302020204" pitchFamily="66" charset="0"/>
            </a:endParaRPr>
          </a:p>
        </p:txBody>
      </p:sp>
      <p:sp>
        <p:nvSpPr>
          <p:cNvPr id="2" name="Rectangle 1"/>
          <p:cNvSpPr/>
          <p:nvPr/>
        </p:nvSpPr>
        <p:spPr>
          <a:xfrm>
            <a:off x="6793071" y="2136503"/>
            <a:ext cx="4971489" cy="369332"/>
          </a:xfrm>
          <a:prstGeom prst="rect">
            <a:avLst/>
          </a:prstGeom>
        </p:spPr>
        <p:txBody>
          <a:bodyPr wrap="none">
            <a:spAutoFit/>
          </a:bodyPr>
          <a:lstStyle/>
          <a:p>
            <a:r>
              <a:rPr lang="en-GB" dirty="0">
                <a:solidFill>
                  <a:srgbClr val="FF0000"/>
                </a:solidFill>
              </a:rPr>
              <a:t>https://www.youtube.com/watch?v=vB_brGVYg7w</a:t>
            </a:r>
          </a:p>
        </p:txBody>
      </p:sp>
    </p:spTree>
    <p:extLst>
      <p:ext uri="{BB962C8B-B14F-4D97-AF65-F5344CB8AC3E}">
        <p14:creationId xmlns:p14="http://schemas.microsoft.com/office/powerpoint/2010/main" val="2114210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media-cache-ak0.pinimg.com/736x/5f/32/2b/5f322b1ffba3e1e4987f8859e2c092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827"/>
            <a:ext cx="5012556" cy="6729821"/>
          </a:xfrm>
          <a:prstGeom prst="rect">
            <a:avLst/>
          </a:prstGeom>
          <a:noFill/>
          <a:extLst>
            <a:ext uri="{909E8E84-426E-40DD-AFC4-6F175D3DCCD1}">
              <a14:hiddenFill xmlns:a14="http://schemas.microsoft.com/office/drawing/2010/main">
                <a:solidFill>
                  <a:srgbClr val="FFFFFF"/>
                </a:solidFill>
              </a14:hiddenFill>
            </a:ext>
          </a:extLst>
        </p:spPr>
      </p:pic>
      <p:sp>
        <p:nvSpPr>
          <p:cNvPr id="2" name="Cross 1"/>
          <p:cNvSpPr/>
          <p:nvPr/>
        </p:nvSpPr>
        <p:spPr>
          <a:xfrm rot="2742958">
            <a:off x="6728046" y="5727132"/>
            <a:ext cx="916961" cy="945285"/>
          </a:xfrm>
          <a:prstGeom prst="plus">
            <a:avLst>
              <a:gd name="adj" fmla="val 449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13585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41788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latin typeface="Comic Sans MS" panose="030F0702030302020204" pitchFamily="66" charset="0"/>
              </a:rPr>
              <a:t>Modelling phrases</a:t>
            </a:r>
            <a:endParaRPr lang="en-GB" b="1" dirty="0">
              <a:latin typeface="Comic Sans MS" panose="030F0702030302020204" pitchFamily="66" charset="0"/>
            </a:endParaRPr>
          </a:p>
        </p:txBody>
      </p:sp>
      <p:sp>
        <p:nvSpPr>
          <p:cNvPr id="5" name="Content Placeholder 3"/>
          <p:cNvSpPr txBox="1">
            <a:spLocks/>
          </p:cNvSpPr>
          <p:nvPr/>
        </p:nvSpPr>
        <p:spPr>
          <a:xfrm>
            <a:off x="269631" y="1532427"/>
            <a:ext cx="11652738" cy="441373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dirty="0" smtClean="0">
                <a:latin typeface="Comic Sans MS" panose="030F0702030302020204" pitchFamily="66" charset="0"/>
                <a:sym typeface="Wingdings" panose="05000000000000000000" pitchFamily="2" charset="2"/>
              </a:rPr>
              <a:t>Recent evidence is beginning to show that a lot of </a:t>
            </a:r>
            <a:r>
              <a:rPr lang="en-GB" dirty="0" err="1" smtClean="0">
                <a:latin typeface="Comic Sans MS" panose="030F0702030302020204" pitchFamily="66" charset="0"/>
                <a:sym typeface="Wingdings" panose="05000000000000000000" pitchFamily="2" charset="2"/>
              </a:rPr>
              <a:t>neurodivergent</a:t>
            </a:r>
            <a:r>
              <a:rPr lang="en-GB" dirty="0" smtClean="0">
                <a:latin typeface="Comic Sans MS" panose="030F0702030302020204" pitchFamily="66" charset="0"/>
                <a:sym typeface="Wingdings" panose="05000000000000000000" pitchFamily="2" charset="2"/>
              </a:rPr>
              <a:t> people are gestalt language processors – they learn language in ‘chunks’ sometimes called ‘scripts’ or ‘echolalia’ (can be a single word too)</a:t>
            </a:r>
          </a:p>
          <a:p>
            <a:pPr>
              <a:lnSpc>
                <a:spcPct val="150000"/>
              </a:lnSpc>
            </a:pPr>
            <a:r>
              <a:rPr lang="en-GB" dirty="0" smtClean="0">
                <a:latin typeface="Comic Sans MS" panose="030F0702030302020204" pitchFamily="66" charset="0"/>
                <a:sym typeface="Wingdings" panose="05000000000000000000" pitchFamily="2" charset="2"/>
              </a:rPr>
              <a:t>We want to honour these scripts – acknowledge and extend </a:t>
            </a:r>
          </a:p>
          <a:p>
            <a:pPr lvl="1">
              <a:lnSpc>
                <a:spcPct val="150000"/>
              </a:lnSpc>
            </a:pPr>
            <a:r>
              <a:rPr lang="en-GB" dirty="0" smtClean="0">
                <a:latin typeface="Comic Sans MS" panose="030F0702030302020204" pitchFamily="66" charset="0"/>
                <a:sym typeface="Wingdings" panose="05000000000000000000" pitchFamily="2" charset="2"/>
              </a:rPr>
              <a:t>E.g. child says “mummy’s here” when they are upset </a:t>
            </a:r>
          </a:p>
          <a:p>
            <a:pPr>
              <a:lnSpc>
                <a:spcPct val="150000"/>
              </a:lnSpc>
            </a:pPr>
            <a:r>
              <a:rPr lang="en-GB" dirty="0" smtClean="0">
                <a:latin typeface="Comic Sans MS" panose="030F0702030302020204" pitchFamily="66" charset="0"/>
                <a:sym typeface="Wingdings" panose="05000000000000000000" pitchFamily="2" charset="2"/>
              </a:rPr>
              <a:t>We want to model phrases that can be broken down and changed so that it is useful across contexts, remember a focus on core words, verbs and names</a:t>
            </a:r>
          </a:p>
          <a:p>
            <a:pPr lvl="1">
              <a:lnSpc>
                <a:spcPct val="150000"/>
              </a:lnSpc>
            </a:pPr>
            <a:r>
              <a:rPr lang="en-GB" dirty="0" smtClean="0">
                <a:latin typeface="Comic Sans MS" panose="030F0702030302020204" pitchFamily="66" charset="0"/>
                <a:sym typeface="Wingdings" panose="05000000000000000000" pitchFamily="2" charset="2"/>
              </a:rPr>
              <a:t>E.g. “Let’s go home” – useful and can be broken down into 3 useful words and modified for lots of contexts – let’s go bath, I go home, let’s eat pizza, </a:t>
            </a:r>
          </a:p>
          <a:p>
            <a:pPr>
              <a:lnSpc>
                <a:spcPct val="150000"/>
              </a:lnSpc>
            </a:pPr>
            <a:endParaRPr lang="en-GB" dirty="0" smtClean="0">
              <a:latin typeface="Comic Sans MS" panose="030F0702030302020204" pitchFamily="66" charset="0"/>
              <a:sym typeface="Wingdings" panose="05000000000000000000" pitchFamily="2" charset="2"/>
            </a:endParaRPr>
          </a:p>
          <a:p>
            <a:pPr>
              <a:lnSpc>
                <a:spcPct val="150000"/>
              </a:lnSpc>
            </a:pPr>
            <a:endParaRPr lang="en-GB" dirty="0" smtClean="0">
              <a:latin typeface="Comic Sans MS" panose="030F0702030302020204" pitchFamily="66" charset="0"/>
              <a:sym typeface="Wingdings" panose="05000000000000000000" pitchFamily="2" charset="2"/>
            </a:endParaRPr>
          </a:p>
          <a:p>
            <a:pPr marL="0" indent="0">
              <a:lnSpc>
                <a:spcPct val="150000"/>
              </a:lnSpc>
              <a:buFont typeface="Arial" panose="020B0604020202020204" pitchFamily="34" charset="0"/>
              <a:buNone/>
            </a:pPr>
            <a:endParaRPr lang="en-GB"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3870953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2436" y="247283"/>
            <a:ext cx="6124210" cy="6124210"/>
          </a:xfrm>
          <a:prstGeom prst="rect">
            <a:avLst/>
          </a:prstGeom>
        </p:spPr>
      </p:pic>
      <p:sp>
        <p:nvSpPr>
          <p:cNvPr id="4" name="Rectangle 3"/>
          <p:cNvSpPr/>
          <p:nvPr/>
        </p:nvSpPr>
        <p:spPr>
          <a:xfrm>
            <a:off x="7039708" y="3774050"/>
            <a:ext cx="5152292" cy="646331"/>
          </a:xfrm>
          <a:prstGeom prst="rect">
            <a:avLst/>
          </a:prstGeom>
        </p:spPr>
        <p:txBody>
          <a:bodyPr wrap="square">
            <a:spAutoFit/>
          </a:bodyPr>
          <a:lstStyle/>
          <a:p>
            <a:r>
              <a:rPr lang="en-GB" dirty="0"/>
              <a:t>https://www.assistiveware.com/blog/gestalt-language-processing-aac</a:t>
            </a:r>
          </a:p>
        </p:txBody>
      </p:sp>
    </p:spTree>
    <p:extLst>
      <p:ext uri="{BB962C8B-B14F-4D97-AF65-F5344CB8AC3E}">
        <p14:creationId xmlns:p14="http://schemas.microsoft.com/office/powerpoint/2010/main" val="746543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7889"/>
          <a:stretch/>
        </p:blipFill>
        <p:spPr>
          <a:xfrm>
            <a:off x="223018" y="1493593"/>
            <a:ext cx="11745964" cy="3105413"/>
          </a:xfrm>
          <a:prstGeom prst="rect">
            <a:avLst/>
          </a:prstGeom>
        </p:spPr>
      </p:pic>
      <p:sp>
        <p:nvSpPr>
          <p:cNvPr id="4" name="Oval 3"/>
          <p:cNvSpPr/>
          <p:nvPr/>
        </p:nvSpPr>
        <p:spPr>
          <a:xfrm>
            <a:off x="7620000" y="1164745"/>
            <a:ext cx="4572000" cy="3763108"/>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itle 1"/>
          <p:cNvSpPr txBox="1">
            <a:spLocks/>
          </p:cNvSpPr>
          <p:nvPr/>
        </p:nvSpPr>
        <p:spPr>
          <a:xfrm>
            <a:off x="1277816"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smtClean="0">
                <a:solidFill>
                  <a:srgbClr val="00B050"/>
                </a:solidFill>
                <a:latin typeface="Comic Sans MS" panose="030F0702030302020204" pitchFamily="66" charset="0"/>
              </a:rPr>
              <a:t>What</a:t>
            </a:r>
            <a:r>
              <a:rPr lang="en-GB" b="1" dirty="0" smtClean="0">
                <a:solidFill>
                  <a:srgbClr val="00B050"/>
                </a:solidFill>
                <a:latin typeface="Comic Sans MS" panose="030F0702030302020204" pitchFamily="66" charset="0"/>
              </a:rPr>
              <a:t> </a:t>
            </a:r>
            <a:r>
              <a:rPr lang="en-GB" b="1" dirty="0" smtClean="0">
                <a:latin typeface="Comic Sans MS" panose="030F0702030302020204" pitchFamily="66" charset="0"/>
              </a:rPr>
              <a:t>is AAC?</a:t>
            </a:r>
            <a:endParaRPr lang="en-GB" b="1" dirty="0">
              <a:latin typeface="Comic Sans MS" panose="030F0702030302020204" pitchFamily="66"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8329" y="0"/>
            <a:ext cx="1561905" cy="1533333"/>
          </a:xfrm>
          <a:prstGeom prst="rect">
            <a:avLst/>
          </a:prstGeom>
        </p:spPr>
      </p:pic>
    </p:spTree>
    <p:extLst>
      <p:ext uri="{BB962C8B-B14F-4D97-AF65-F5344CB8AC3E}">
        <p14:creationId xmlns:p14="http://schemas.microsoft.com/office/powerpoint/2010/main" val="16297002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61292" y="382466"/>
            <a:ext cx="10468708" cy="5888648"/>
          </a:xfrm>
          <a:prstGeom prst="rect">
            <a:avLst/>
          </a:prstGeom>
        </p:spPr>
      </p:pic>
    </p:spTree>
    <p:extLst>
      <p:ext uri="{BB962C8B-B14F-4D97-AF65-F5344CB8AC3E}">
        <p14:creationId xmlns:p14="http://schemas.microsoft.com/office/powerpoint/2010/main" val="3576485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8269" r="4938"/>
          <a:stretch/>
        </p:blipFill>
        <p:spPr>
          <a:xfrm>
            <a:off x="334106" y="492367"/>
            <a:ext cx="11459310" cy="5539155"/>
          </a:xfrm>
          <a:prstGeom prst="rect">
            <a:avLst/>
          </a:prstGeom>
        </p:spPr>
      </p:pic>
    </p:spTree>
    <p:extLst>
      <p:ext uri="{BB962C8B-B14F-4D97-AF65-F5344CB8AC3E}">
        <p14:creationId xmlns:p14="http://schemas.microsoft.com/office/powerpoint/2010/main" val="2822259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communicationmatters.org.uk/wp-content/uploads/2018/12/voca_overlay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518" y="1194045"/>
            <a:ext cx="1812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communicationmatters.org.uk/wp-content/uploads/2018/12/voca_vantage_li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7727" y="1909065"/>
            <a:ext cx="2108325" cy="216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tandard PECS® Communication Book (Picture Exchange Communication System)  by Pyramid Educational Consultants Ltd : Amazon.co.uk: Boo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8663" y="1648226"/>
            <a:ext cx="2074817" cy="216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Quick Communication Boards - AssistiveWa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089" y="4682292"/>
            <a:ext cx="4714311" cy="16200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Using a Communication Book by Pointing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13049" y="1368885"/>
            <a:ext cx="2880320" cy="16201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PODD Book Loan - Scope Australia - Scope Australi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8518" y="4182965"/>
            <a:ext cx="2160000" cy="2160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277816"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smtClean="0">
                <a:solidFill>
                  <a:srgbClr val="00B050"/>
                </a:solidFill>
                <a:latin typeface="Comic Sans MS" panose="030F0702030302020204" pitchFamily="66" charset="0"/>
              </a:rPr>
              <a:t>What</a:t>
            </a:r>
            <a:r>
              <a:rPr lang="en-GB" b="1" dirty="0" smtClean="0">
                <a:solidFill>
                  <a:srgbClr val="00B050"/>
                </a:solidFill>
                <a:latin typeface="Comic Sans MS" panose="030F0702030302020204" pitchFamily="66" charset="0"/>
              </a:rPr>
              <a:t> </a:t>
            </a:r>
            <a:r>
              <a:rPr lang="en-GB" b="1" dirty="0" smtClean="0">
                <a:latin typeface="Comic Sans MS" panose="030F0702030302020204" pitchFamily="66" charset="0"/>
              </a:rPr>
              <a:t>is AAC?</a:t>
            </a:r>
            <a:endParaRPr lang="en-GB" b="1" dirty="0">
              <a:latin typeface="Comic Sans MS" panose="030F0702030302020204" pitchFamily="66" charset="0"/>
            </a:endParaRPr>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8329" y="0"/>
            <a:ext cx="1561905" cy="1533333"/>
          </a:xfrm>
          <a:prstGeom prst="rect">
            <a:avLst/>
          </a:prstGeom>
        </p:spPr>
      </p:pic>
      <p:pic>
        <p:nvPicPr>
          <p:cNvPr id="14" name="Picture 2" descr="Makaton logo (blac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3823" y="5091327"/>
            <a:ext cx="3836132" cy="120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418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1253"/>
            <a:ext cx="10515600" cy="1325563"/>
          </a:xfrm>
        </p:spPr>
        <p:txBody>
          <a:bodyPr/>
          <a:lstStyle/>
          <a:p>
            <a:pPr algn="ctr"/>
            <a:r>
              <a:rPr lang="en-GB" b="1" dirty="0" smtClean="0">
                <a:latin typeface="Comic Sans MS" panose="030F0702030302020204" pitchFamily="66" charset="0"/>
              </a:rPr>
              <a:t>Neurodiversity</a:t>
            </a:r>
            <a:endParaRPr lang="en-GB" b="1" dirty="0">
              <a:latin typeface="Comic Sans MS" panose="030F0702030302020204" pitchFamily="66" charset="0"/>
            </a:endParaRPr>
          </a:p>
        </p:txBody>
      </p:sp>
      <p:pic>
        <p:nvPicPr>
          <p:cNvPr id="4" name="Picture 3"/>
          <p:cNvPicPr/>
          <p:nvPr/>
        </p:nvPicPr>
        <p:blipFill rotWithShape="1">
          <a:blip r:embed="rId3"/>
          <a:srcRect l="15896" t="16121" r="15368" b="3259"/>
          <a:stretch/>
        </p:blipFill>
        <p:spPr bwMode="auto">
          <a:xfrm>
            <a:off x="369276" y="1476816"/>
            <a:ext cx="4818185" cy="4778524"/>
          </a:xfrm>
          <a:prstGeom prst="rect">
            <a:avLst/>
          </a:prstGeom>
          <a:ln>
            <a:noFill/>
          </a:ln>
          <a:extLst>
            <a:ext uri="{53640926-AAD7-44D8-BBD7-CCE9431645EC}">
              <a14:shadowObscured xmlns:a14="http://schemas.microsoft.com/office/drawing/2010/main"/>
            </a:ext>
          </a:extLst>
        </p:spPr>
      </p:pic>
      <p:sp>
        <p:nvSpPr>
          <p:cNvPr id="6" name="Content Placeholder 3"/>
          <p:cNvSpPr>
            <a:spLocks noGrp="1"/>
          </p:cNvSpPr>
          <p:nvPr>
            <p:ph idx="1"/>
          </p:nvPr>
        </p:nvSpPr>
        <p:spPr>
          <a:xfrm>
            <a:off x="5187461" y="1301262"/>
            <a:ext cx="6635261" cy="5240215"/>
          </a:xfrm>
        </p:spPr>
        <p:txBody>
          <a:bodyPr>
            <a:normAutofit/>
          </a:bodyPr>
          <a:lstStyle/>
          <a:p>
            <a:pPr>
              <a:lnSpc>
                <a:spcPct val="150000"/>
              </a:lnSpc>
            </a:pPr>
            <a:r>
              <a:rPr lang="en-GB" dirty="0" smtClean="0">
                <a:latin typeface="Comic Sans MS" panose="030F0702030302020204" pitchFamily="66" charset="0"/>
              </a:rPr>
              <a:t>Our aim is communication and wellbeing – not forcing children to communicate in the way that we do</a:t>
            </a:r>
          </a:p>
          <a:p>
            <a:pPr>
              <a:lnSpc>
                <a:spcPct val="150000"/>
              </a:lnSpc>
            </a:pPr>
            <a:r>
              <a:rPr lang="en-GB" dirty="0" smtClean="0">
                <a:latin typeface="Comic Sans MS" panose="030F0702030302020204" pitchFamily="66" charset="0"/>
              </a:rPr>
              <a:t>“Mouth words” are not the only (or best) way to communicate</a:t>
            </a:r>
          </a:p>
          <a:p>
            <a:pPr>
              <a:lnSpc>
                <a:spcPct val="150000"/>
              </a:lnSpc>
            </a:pPr>
            <a:r>
              <a:rPr lang="en-GB" dirty="0" smtClean="0">
                <a:latin typeface="Comic Sans MS" panose="030F0702030302020204" pitchFamily="66" charset="0"/>
              </a:rPr>
              <a:t>Cannot and should not force communication </a:t>
            </a:r>
          </a:p>
          <a:p>
            <a:pPr marL="0" indent="0">
              <a:lnSpc>
                <a:spcPct val="150000"/>
              </a:lnSpc>
              <a:buNone/>
            </a:pPr>
            <a:endParaRPr lang="en-GB" dirty="0" smtClean="0">
              <a:latin typeface="Comic Sans MS" panose="030F0702030302020204" pitchFamily="66" charset="0"/>
            </a:endParaRPr>
          </a:p>
        </p:txBody>
      </p:sp>
    </p:spTree>
    <p:extLst>
      <p:ext uri="{BB962C8B-B14F-4D97-AF65-F5344CB8AC3E}">
        <p14:creationId xmlns:p14="http://schemas.microsoft.com/office/powerpoint/2010/main" val="395212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Standard PECS® Communication Book (Picture Exchange Communication System)  by Pyramid Educational Consultants Ltd : Amazon.co.uk: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79" y="1690688"/>
            <a:ext cx="2074817" cy="216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ommunication – Speech and Language Therapy (SALT) | Haymerle School -  Special School, Peckham, U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7343" y="3662874"/>
            <a:ext cx="2448273" cy="10478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Quick Communication Boards - AssistiveW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9105" y="1573855"/>
            <a:ext cx="4714311" cy="16200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Using a Communication Book by Pointing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2723" y="1735324"/>
            <a:ext cx="2880320" cy="162018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2314767" y="38862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latin typeface="Comic Sans MS" panose="030F0702030302020204" pitchFamily="66" charset="0"/>
              </a:rPr>
              <a:t>AAC</a:t>
            </a:r>
            <a:r>
              <a:rPr lang="en-GB" b="1" dirty="0">
                <a:latin typeface="Comic Sans MS" panose="030F0702030302020204" pitchFamily="66" charset="0"/>
              </a:rPr>
              <a:t> </a:t>
            </a:r>
            <a:r>
              <a:rPr lang="en-GB" b="1" dirty="0" smtClean="0">
                <a:latin typeface="Comic Sans MS" panose="030F0702030302020204" pitchFamily="66" charset="0"/>
              </a:rPr>
              <a:t>at Northway</a:t>
            </a:r>
            <a:endParaRPr lang="en-GB" b="1" dirty="0">
              <a:latin typeface="Comic Sans MS" panose="030F0702030302020204" pitchFamily="66" charset="0"/>
            </a:endParaRPr>
          </a:p>
        </p:txBody>
      </p:sp>
      <p:pic>
        <p:nvPicPr>
          <p:cNvPr id="14" name="Picture 13"/>
          <p:cNvPicPr>
            <a:picLocks noChangeAspect="1"/>
          </p:cNvPicPr>
          <p:nvPr/>
        </p:nvPicPr>
        <p:blipFill>
          <a:blip r:embed="rId7"/>
          <a:stretch>
            <a:fillRect/>
          </a:stretch>
        </p:blipFill>
        <p:spPr>
          <a:xfrm>
            <a:off x="6324600" y="3554601"/>
            <a:ext cx="4714983" cy="1571661"/>
          </a:xfrm>
          <a:prstGeom prst="rect">
            <a:avLst/>
          </a:prstGeom>
        </p:spPr>
      </p:pic>
      <p:pic>
        <p:nvPicPr>
          <p:cNvPr id="3" name="Picture 2"/>
          <p:cNvPicPr>
            <a:picLocks noChangeAspect="1"/>
          </p:cNvPicPr>
          <p:nvPr/>
        </p:nvPicPr>
        <p:blipFill>
          <a:blip r:embed="rId8"/>
          <a:stretch>
            <a:fillRect/>
          </a:stretch>
        </p:blipFill>
        <p:spPr>
          <a:xfrm>
            <a:off x="1968097" y="188652"/>
            <a:ext cx="2814377" cy="1288510"/>
          </a:xfrm>
          <a:prstGeom prst="rect">
            <a:avLst/>
          </a:prstGeom>
        </p:spPr>
      </p:pic>
      <p:sp>
        <p:nvSpPr>
          <p:cNvPr id="15" name="Content Placeholder 3"/>
          <p:cNvSpPr txBox="1">
            <a:spLocks/>
          </p:cNvSpPr>
          <p:nvPr/>
        </p:nvSpPr>
        <p:spPr>
          <a:xfrm>
            <a:off x="398586" y="5304194"/>
            <a:ext cx="11652738" cy="1204999"/>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GB" b="1" dirty="0" smtClean="0">
                <a:latin typeface="Comic Sans MS" panose="030F0702030302020204" pitchFamily="66" charset="0"/>
              </a:rPr>
              <a:t>There is no one size fits all approach </a:t>
            </a:r>
            <a:r>
              <a:rPr lang="en-GB" b="1" dirty="0" smtClean="0">
                <a:latin typeface="Comic Sans MS" panose="030F0702030302020204" pitchFamily="66" charset="0"/>
                <a:sym typeface="Wingdings" panose="05000000000000000000" pitchFamily="2" charset="2"/>
              </a:rPr>
              <a:t> at this early stage of your child’s learning career, we will introduce a range of communication opportunities</a:t>
            </a:r>
            <a:endParaRPr lang="en-GB" b="1" dirty="0" smtClean="0">
              <a:latin typeface="Comic Sans MS" panose="030F0702030302020204" pitchFamily="66" charset="0"/>
            </a:endParaRPr>
          </a:p>
          <a:p>
            <a:pPr>
              <a:lnSpc>
                <a:spcPct val="150000"/>
              </a:lnSpc>
            </a:pPr>
            <a:endParaRPr lang="en-GB" dirty="0"/>
          </a:p>
        </p:txBody>
      </p:sp>
    </p:spTree>
    <p:extLst>
      <p:ext uri="{BB962C8B-B14F-4D97-AF65-F5344CB8AC3E}">
        <p14:creationId xmlns:p14="http://schemas.microsoft.com/office/powerpoint/2010/main" val="26792800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1253"/>
            <a:ext cx="10515600" cy="1325563"/>
          </a:xfrm>
        </p:spPr>
        <p:txBody>
          <a:bodyPr/>
          <a:lstStyle/>
          <a:p>
            <a:pPr algn="ctr"/>
            <a:r>
              <a:rPr lang="en-GB" b="1" dirty="0" smtClean="0">
                <a:solidFill>
                  <a:srgbClr val="FFC000"/>
                </a:solidFill>
                <a:latin typeface="Comic Sans MS" panose="030F0702030302020204" pitchFamily="66" charset="0"/>
              </a:rPr>
              <a:t>Damian Milton</a:t>
            </a:r>
            <a:endParaRPr lang="en-GB" b="1" dirty="0">
              <a:solidFill>
                <a:srgbClr val="FFC000"/>
              </a:solidFill>
              <a:latin typeface="Comic Sans MS" panose="030F0702030302020204" pitchFamily="66" charset="0"/>
            </a:endParaRPr>
          </a:p>
        </p:txBody>
      </p:sp>
      <p:pic>
        <p:nvPicPr>
          <p:cNvPr id="1026" name="Picture 2" descr="Double empathy problem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87" y="1262306"/>
            <a:ext cx="7286625" cy="412432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2778368" y="5671209"/>
            <a:ext cx="6635261" cy="826476"/>
          </a:xfrm>
        </p:spPr>
        <p:txBody>
          <a:bodyPr>
            <a:normAutofit fontScale="92500"/>
          </a:bodyPr>
          <a:lstStyle/>
          <a:p>
            <a:pPr marL="0" indent="0">
              <a:lnSpc>
                <a:spcPct val="150000"/>
              </a:lnSpc>
              <a:buNone/>
            </a:pPr>
            <a:r>
              <a:rPr lang="en-GB" b="1" i="1" dirty="0" smtClean="0">
                <a:latin typeface="Comic Sans MS" panose="030F0702030302020204" pitchFamily="66" charset="0"/>
              </a:rPr>
              <a:t>Both sides need to make adjustments</a:t>
            </a:r>
          </a:p>
        </p:txBody>
      </p:sp>
    </p:spTree>
    <p:extLst>
      <p:ext uri="{BB962C8B-B14F-4D97-AF65-F5344CB8AC3E}">
        <p14:creationId xmlns:p14="http://schemas.microsoft.com/office/powerpoint/2010/main" val="38096269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985" y="151253"/>
            <a:ext cx="10515600" cy="1325563"/>
          </a:xfrm>
        </p:spPr>
        <p:txBody>
          <a:bodyPr/>
          <a:lstStyle/>
          <a:p>
            <a:pPr algn="ctr"/>
            <a:r>
              <a:rPr lang="en-GB" b="1" u="sng" dirty="0" smtClean="0">
                <a:solidFill>
                  <a:srgbClr val="7030A0"/>
                </a:solidFill>
                <a:latin typeface="Comic Sans MS" panose="030F0702030302020204" pitchFamily="66" charset="0"/>
              </a:rPr>
              <a:t>Why</a:t>
            </a:r>
            <a:r>
              <a:rPr lang="en-GB" b="1" dirty="0" smtClean="0">
                <a:solidFill>
                  <a:srgbClr val="7030A0"/>
                </a:solidFill>
                <a:latin typeface="Comic Sans MS" panose="030F0702030302020204" pitchFamily="66" charset="0"/>
              </a:rPr>
              <a:t> </a:t>
            </a:r>
            <a:r>
              <a:rPr lang="en-GB" b="1" dirty="0" smtClean="0">
                <a:latin typeface="Comic Sans MS" panose="030F0702030302020204" pitchFamily="66" charset="0"/>
              </a:rPr>
              <a:t>do we communicate?</a:t>
            </a:r>
            <a:endParaRPr lang="en-GB" b="1" dirty="0">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3155469" y="1322071"/>
            <a:ext cx="5721245" cy="526434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2985" y="341119"/>
            <a:ext cx="1561905" cy="980952"/>
          </a:xfrm>
          <a:prstGeom prst="rect">
            <a:avLst/>
          </a:prstGeom>
        </p:spPr>
      </p:pic>
    </p:spTree>
    <p:extLst>
      <p:ext uri="{BB962C8B-B14F-4D97-AF65-F5344CB8AC3E}">
        <p14:creationId xmlns:p14="http://schemas.microsoft.com/office/powerpoint/2010/main" val="82514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978" y="372887"/>
            <a:ext cx="8103725" cy="994172"/>
          </a:xfrm>
        </p:spPr>
        <p:txBody>
          <a:bodyPr>
            <a:normAutofit fontScale="90000"/>
          </a:bodyPr>
          <a:lstStyle/>
          <a:p>
            <a:pPr algn="ctr"/>
            <a:r>
              <a:rPr lang="en-GB" sz="4950" b="1" dirty="0">
                <a:latin typeface="Comic Sans MS" panose="030F0702030302020204" pitchFamily="66" charset="0"/>
              </a:rPr>
              <a:t/>
            </a:r>
            <a:br>
              <a:rPr lang="en-GB" sz="4950" b="1" dirty="0">
                <a:latin typeface="Comic Sans MS" panose="030F0702030302020204" pitchFamily="66" charset="0"/>
              </a:rPr>
            </a:br>
            <a:r>
              <a:rPr lang="en-GB" sz="4950" b="1" dirty="0">
                <a:latin typeface="Comic Sans MS" panose="030F0702030302020204" pitchFamily="66" charset="0"/>
              </a:rPr>
              <a:t>Thank you so much for listening.</a:t>
            </a:r>
            <a:endParaRPr lang="en-GB" b="1"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4901179" y="2437583"/>
            <a:ext cx="2329321" cy="2879708"/>
          </a:xfrm>
          <a:prstGeom prst="rect">
            <a:avLst/>
          </a:prstGeom>
        </p:spPr>
      </p:pic>
      <p:sp>
        <p:nvSpPr>
          <p:cNvPr id="5" name="Title 1"/>
          <p:cNvSpPr txBox="1">
            <a:spLocks/>
          </p:cNvSpPr>
          <p:nvPr/>
        </p:nvSpPr>
        <p:spPr>
          <a:xfrm>
            <a:off x="1669341" y="5695164"/>
            <a:ext cx="8792995" cy="99417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950" i="1" dirty="0" smtClean="0">
                <a:latin typeface="Comic Sans MS" panose="030F0702030302020204" pitchFamily="66" charset="0"/>
              </a:rPr>
              <a:t>ekorel@northway.barnet.sch.uk</a:t>
            </a:r>
            <a:endParaRPr lang="en-GB" i="1" dirty="0">
              <a:latin typeface="Comic Sans MS" panose="030F0702030302020204" pitchFamily="66" charset="0"/>
            </a:endParaRPr>
          </a:p>
        </p:txBody>
      </p:sp>
    </p:spTree>
    <p:extLst>
      <p:ext uri="{BB962C8B-B14F-4D97-AF65-F5344CB8AC3E}">
        <p14:creationId xmlns:p14="http://schemas.microsoft.com/office/powerpoint/2010/main" val="3629775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1253"/>
            <a:ext cx="10515600" cy="1325563"/>
          </a:xfrm>
        </p:spPr>
        <p:txBody>
          <a:bodyPr/>
          <a:lstStyle/>
          <a:p>
            <a:pPr algn="ctr"/>
            <a:r>
              <a:rPr lang="en-GB" b="1" dirty="0" smtClean="0">
                <a:solidFill>
                  <a:srgbClr val="FFC000"/>
                </a:solidFill>
                <a:latin typeface="Comic Sans MS" panose="030F0702030302020204" pitchFamily="66" charset="0"/>
              </a:rPr>
              <a:t>Damian Milton</a:t>
            </a:r>
            <a:endParaRPr lang="en-GB" b="1" dirty="0">
              <a:solidFill>
                <a:srgbClr val="FFC000"/>
              </a:solidFill>
              <a:latin typeface="Comic Sans MS" panose="030F0702030302020204" pitchFamily="66" charset="0"/>
            </a:endParaRPr>
          </a:p>
        </p:txBody>
      </p:sp>
      <p:pic>
        <p:nvPicPr>
          <p:cNvPr id="1026" name="Picture 2" descr="Double empathy problem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87" y="1262306"/>
            <a:ext cx="7286625" cy="412432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2778368" y="5671209"/>
            <a:ext cx="6635261" cy="826476"/>
          </a:xfrm>
        </p:spPr>
        <p:txBody>
          <a:bodyPr>
            <a:normAutofit fontScale="92500"/>
          </a:bodyPr>
          <a:lstStyle/>
          <a:p>
            <a:pPr marL="0" indent="0">
              <a:lnSpc>
                <a:spcPct val="150000"/>
              </a:lnSpc>
              <a:buNone/>
            </a:pPr>
            <a:r>
              <a:rPr lang="en-GB" b="1" i="1" dirty="0" smtClean="0">
                <a:latin typeface="Comic Sans MS" panose="030F0702030302020204" pitchFamily="66" charset="0"/>
              </a:rPr>
              <a:t>Both sides need to make adjustments</a:t>
            </a:r>
          </a:p>
        </p:txBody>
      </p:sp>
    </p:spTree>
    <p:extLst>
      <p:ext uri="{BB962C8B-B14F-4D97-AF65-F5344CB8AC3E}">
        <p14:creationId xmlns:p14="http://schemas.microsoft.com/office/powerpoint/2010/main" val="3438614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376244"/>
            <a:ext cx="10515600" cy="4351338"/>
          </a:xfrm>
        </p:spPr>
        <p:txBody>
          <a:bodyPr>
            <a:normAutofit fontScale="70000" lnSpcReduction="20000"/>
          </a:bodyPr>
          <a:lstStyle/>
          <a:p>
            <a:pPr marL="0" indent="0" algn="ctr">
              <a:lnSpc>
                <a:spcPct val="170000"/>
              </a:lnSpc>
              <a:buNone/>
            </a:pPr>
            <a:r>
              <a:rPr lang="en-GB" sz="3600" dirty="0" smtClean="0">
                <a:latin typeface="Comic Sans MS" panose="030F0702030302020204" pitchFamily="66" charset="0"/>
              </a:rPr>
              <a:t>(or their speech is not enough/unclear/not consistent)</a:t>
            </a:r>
          </a:p>
          <a:p>
            <a:pPr marL="0" indent="0" algn="ctr">
              <a:lnSpc>
                <a:spcPct val="170000"/>
              </a:lnSpc>
              <a:buNone/>
            </a:pPr>
            <a:r>
              <a:rPr lang="en-GB" sz="7200" dirty="0" smtClean="0">
                <a:latin typeface="Comic Sans MS" panose="030F0702030302020204" pitchFamily="66" charset="0"/>
              </a:rPr>
              <a:t>We teach them to use other methods of communication. </a:t>
            </a:r>
          </a:p>
          <a:p>
            <a:pPr marL="0" indent="0" algn="ctr">
              <a:lnSpc>
                <a:spcPct val="170000"/>
              </a:lnSpc>
              <a:buNone/>
            </a:pPr>
            <a:r>
              <a:rPr lang="en-GB" sz="7200" dirty="0" smtClean="0">
                <a:latin typeface="Comic Sans MS" panose="030F0702030302020204" pitchFamily="66" charset="0"/>
              </a:rPr>
              <a:t>We call these AAC.</a:t>
            </a:r>
            <a:endParaRPr lang="en-GB" sz="7200" i="1" dirty="0">
              <a:latin typeface="Comic Sans MS" panose="030F0702030302020204" pitchFamily="66" charset="0"/>
            </a:endParaRPr>
          </a:p>
        </p:txBody>
      </p:sp>
      <p:sp>
        <p:nvSpPr>
          <p:cNvPr id="4" name="Title 1"/>
          <p:cNvSpPr>
            <a:spLocks noGrp="1"/>
          </p:cNvSpPr>
          <p:nvPr>
            <p:ph type="title"/>
          </p:nvPr>
        </p:nvSpPr>
        <p:spPr>
          <a:xfrm>
            <a:off x="2145322" y="467776"/>
            <a:ext cx="9208477" cy="1325563"/>
          </a:xfrm>
        </p:spPr>
        <p:txBody>
          <a:bodyPr>
            <a:normAutofit fontScale="90000"/>
          </a:bodyPr>
          <a:lstStyle/>
          <a:p>
            <a:pPr algn="ctr"/>
            <a:r>
              <a:rPr lang="en-GB" b="1" dirty="0" smtClean="0">
                <a:latin typeface="Comic Sans MS" panose="030F0702030302020204" pitchFamily="66" charset="0"/>
              </a:rPr>
              <a:t>What do we </a:t>
            </a:r>
            <a:r>
              <a:rPr lang="en-GB" b="1" u="sng" dirty="0" smtClean="0">
                <a:solidFill>
                  <a:srgbClr val="FFFF00"/>
                </a:solidFill>
                <a:latin typeface="Comic Sans MS" panose="030F0702030302020204" pitchFamily="66" charset="0"/>
              </a:rPr>
              <a:t>do</a:t>
            </a:r>
            <a:r>
              <a:rPr lang="en-GB" b="1" dirty="0" smtClean="0">
                <a:latin typeface="Comic Sans MS" panose="030F0702030302020204" pitchFamily="66" charset="0"/>
              </a:rPr>
              <a:t> when someone doesn’t use speech for communication?</a:t>
            </a:r>
            <a:endParaRPr lang="en-GB" b="1" dirty="0">
              <a:latin typeface="Comic Sans MS" panose="030F0702030302020204" pitchFamily="66"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78" y="467776"/>
            <a:ext cx="2363060" cy="1484116"/>
          </a:xfrm>
          <a:prstGeom prst="rect">
            <a:avLst/>
          </a:prstGeom>
        </p:spPr>
      </p:pic>
    </p:spTree>
    <p:extLst>
      <p:ext uri="{BB962C8B-B14F-4D97-AF65-F5344CB8AC3E}">
        <p14:creationId xmlns:p14="http://schemas.microsoft.com/office/powerpoint/2010/main" val="273366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77816"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smtClean="0">
                <a:solidFill>
                  <a:srgbClr val="00B050"/>
                </a:solidFill>
                <a:latin typeface="Comic Sans MS" panose="030F0702030302020204" pitchFamily="66" charset="0"/>
              </a:rPr>
              <a:t>What</a:t>
            </a:r>
            <a:r>
              <a:rPr lang="en-GB" b="1" dirty="0" smtClean="0">
                <a:solidFill>
                  <a:srgbClr val="00B050"/>
                </a:solidFill>
                <a:latin typeface="Comic Sans MS" panose="030F0702030302020204" pitchFamily="66" charset="0"/>
              </a:rPr>
              <a:t> </a:t>
            </a:r>
            <a:r>
              <a:rPr lang="en-GB" b="1" dirty="0" smtClean="0">
                <a:latin typeface="Comic Sans MS" panose="030F0702030302020204" pitchFamily="66" charset="0"/>
              </a:rPr>
              <a:t>is AAC?</a:t>
            </a:r>
            <a:endParaRPr lang="en-GB" b="1"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329" y="0"/>
            <a:ext cx="1561905" cy="1533333"/>
          </a:xfrm>
          <a:prstGeom prst="rect">
            <a:avLst/>
          </a:prstGeom>
        </p:spPr>
      </p:pic>
      <p:sp>
        <p:nvSpPr>
          <p:cNvPr id="5" name="Content Placeholder 2"/>
          <p:cNvSpPr txBox="1">
            <a:spLocks/>
          </p:cNvSpPr>
          <p:nvPr/>
        </p:nvSpPr>
        <p:spPr>
          <a:xfrm>
            <a:off x="838199" y="2376244"/>
            <a:ext cx="10515600" cy="4351338"/>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70000"/>
              </a:lnSpc>
              <a:buFont typeface="Arial" panose="020B0604020202020204" pitchFamily="34" charset="0"/>
              <a:buNone/>
            </a:pPr>
            <a:r>
              <a:rPr lang="en-GB" sz="7200" dirty="0" smtClean="0">
                <a:latin typeface="Comic Sans MS" panose="030F0702030302020204" pitchFamily="66" charset="0"/>
              </a:rPr>
              <a:t>“Augmentative and Alternative Communication (AAC) is a range of strategies and tools to help people who struggle with speech…AAC helps someone to communicate as effectively as possible, in as many situations as possible.” </a:t>
            </a:r>
            <a:r>
              <a:rPr lang="en-GB" sz="7200" i="1" dirty="0" smtClean="0">
                <a:latin typeface="Comic Sans MS" panose="030F0702030302020204" pitchFamily="66" charset="0"/>
              </a:rPr>
              <a:t>(communicationmatters.org.uk)</a:t>
            </a:r>
            <a:endParaRPr lang="en-GB" sz="7200" i="1" dirty="0">
              <a:latin typeface="Comic Sans MS" panose="030F0702030302020204" pitchFamily="66" charset="0"/>
            </a:endParaRPr>
          </a:p>
        </p:txBody>
      </p:sp>
    </p:spTree>
    <p:extLst>
      <p:ext uri="{BB962C8B-B14F-4D97-AF65-F5344CB8AC3E}">
        <p14:creationId xmlns:p14="http://schemas.microsoft.com/office/powerpoint/2010/main" val="1921388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7889"/>
          <a:stretch/>
        </p:blipFill>
        <p:spPr>
          <a:xfrm>
            <a:off x="223018" y="2214563"/>
            <a:ext cx="11745964" cy="3105413"/>
          </a:xfrm>
          <a:prstGeom prst="rect">
            <a:avLst/>
          </a:prstGeom>
        </p:spPr>
      </p:pic>
      <p:sp>
        <p:nvSpPr>
          <p:cNvPr id="3" name="Title 1"/>
          <p:cNvSpPr txBox="1">
            <a:spLocks/>
          </p:cNvSpPr>
          <p:nvPr/>
        </p:nvSpPr>
        <p:spPr>
          <a:xfrm>
            <a:off x="1277816"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smtClean="0">
                <a:solidFill>
                  <a:srgbClr val="00B050"/>
                </a:solidFill>
                <a:latin typeface="Comic Sans MS" panose="030F0702030302020204" pitchFamily="66" charset="0"/>
              </a:rPr>
              <a:t>What</a:t>
            </a:r>
            <a:r>
              <a:rPr lang="en-GB" b="1" dirty="0" smtClean="0">
                <a:solidFill>
                  <a:srgbClr val="00B050"/>
                </a:solidFill>
                <a:latin typeface="Comic Sans MS" panose="030F0702030302020204" pitchFamily="66" charset="0"/>
              </a:rPr>
              <a:t> </a:t>
            </a:r>
            <a:r>
              <a:rPr lang="en-GB" b="1" dirty="0" smtClean="0">
                <a:latin typeface="Comic Sans MS" panose="030F0702030302020204" pitchFamily="66" charset="0"/>
              </a:rPr>
              <a:t>is AAC?</a:t>
            </a:r>
            <a:endParaRPr lang="en-GB" b="1" dirty="0">
              <a:latin typeface="Comic Sans MS" panose="030F0702030302020204" pitchFamily="66"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8329" y="0"/>
            <a:ext cx="1561905" cy="1533333"/>
          </a:xfrm>
          <a:prstGeom prst="rect">
            <a:avLst/>
          </a:prstGeom>
        </p:spPr>
      </p:pic>
    </p:spTree>
    <p:extLst>
      <p:ext uri="{BB962C8B-B14F-4D97-AF65-F5344CB8AC3E}">
        <p14:creationId xmlns:p14="http://schemas.microsoft.com/office/powerpoint/2010/main" val="1693674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communicationmatters.org.uk/wp-content/uploads/2018/12/voca_overlay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518" y="1194045"/>
            <a:ext cx="1812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communicationmatters.org.uk/wp-content/uploads/2018/12/voca_vantage_li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7727" y="1909065"/>
            <a:ext cx="2108325" cy="216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tandard PECS® Communication Book (Picture Exchange Communication System)  by Pyramid Educational Consultants Ltd : Amazon.co.uk: Boo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8663" y="1648226"/>
            <a:ext cx="2074817" cy="216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Quick Communication Boards - AssistiveWa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089" y="4682292"/>
            <a:ext cx="4714311" cy="16200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Using a Communication Book by Pointing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13049" y="1368885"/>
            <a:ext cx="2880320" cy="16201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PODD Book Loan - Scope Australia - Scope Australi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4646" y="4412310"/>
            <a:ext cx="2160000" cy="2160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277816"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smtClean="0">
                <a:solidFill>
                  <a:srgbClr val="00B050"/>
                </a:solidFill>
                <a:latin typeface="Comic Sans MS" panose="030F0702030302020204" pitchFamily="66" charset="0"/>
              </a:rPr>
              <a:t>What</a:t>
            </a:r>
            <a:r>
              <a:rPr lang="en-GB" b="1" dirty="0" smtClean="0">
                <a:solidFill>
                  <a:srgbClr val="00B050"/>
                </a:solidFill>
                <a:latin typeface="Comic Sans MS" panose="030F0702030302020204" pitchFamily="66" charset="0"/>
              </a:rPr>
              <a:t> </a:t>
            </a:r>
            <a:r>
              <a:rPr lang="en-GB" b="1" dirty="0" smtClean="0">
                <a:latin typeface="Comic Sans MS" panose="030F0702030302020204" pitchFamily="66" charset="0"/>
              </a:rPr>
              <a:t>is AAC?</a:t>
            </a:r>
            <a:endParaRPr lang="en-GB" b="1" dirty="0">
              <a:latin typeface="Comic Sans MS" panose="030F0702030302020204" pitchFamily="66" charset="0"/>
            </a:endParaRPr>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8329" y="0"/>
            <a:ext cx="1561905" cy="1533333"/>
          </a:xfrm>
          <a:prstGeom prst="rect">
            <a:avLst/>
          </a:prstGeom>
        </p:spPr>
      </p:pic>
      <p:pic>
        <p:nvPicPr>
          <p:cNvPr id="14" name="Picture 2" descr="Makaton logo (blac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3823" y="5091327"/>
            <a:ext cx="3836132" cy="120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649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defa185-7b62-4c87-9ee4-145cf4484004" xsi:nil="true"/>
    <lcf76f155ced4ddcb4097134ff3c332f xmlns="a4516202-7a57-42a8-b6a2-0720747e5a3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0864677F3F8B44B8FA79847638B60C" ma:contentTypeVersion="14" ma:contentTypeDescription="Create a new document." ma:contentTypeScope="" ma:versionID="4f7723008a605ab95e228262762c3fa3">
  <xsd:schema xmlns:xsd="http://www.w3.org/2001/XMLSchema" xmlns:xs="http://www.w3.org/2001/XMLSchema" xmlns:p="http://schemas.microsoft.com/office/2006/metadata/properties" xmlns:ns2="a4516202-7a57-42a8-b6a2-0720747e5a39" xmlns:ns3="bdefa185-7b62-4c87-9ee4-145cf4484004" targetNamespace="http://schemas.microsoft.com/office/2006/metadata/properties" ma:root="true" ma:fieldsID="c31897dabc9936e13b5b005ee106511d" ns2:_="" ns3:_="">
    <xsd:import namespace="a4516202-7a57-42a8-b6a2-0720747e5a39"/>
    <xsd:import namespace="bdefa185-7b62-4c87-9ee4-145cf44840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516202-7a57-42a8-b6a2-0720747e5a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808844e-b488-4275-8018-4c3598d8008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defa185-7b62-4c87-9ee4-145cf448400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e69f22-4393-4300-98a4-f5d58e6156d0}" ma:internalName="TaxCatchAll" ma:showField="CatchAllData" ma:web="bdefa185-7b62-4c87-9ee4-145cf44840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412499-0839-4C80-8AA0-B53CF8C6B7C1}">
  <ds:schemaRefs>
    <ds:schemaRef ds:uri="http://schemas.microsoft.com/sharepoint/v3/contenttype/forms"/>
  </ds:schemaRefs>
</ds:datastoreItem>
</file>

<file path=customXml/itemProps2.xml><?xml version="1.0" encoding="utf-8"?>
<ds:datastoreItem xmlns:ds="http://schemas.openxmlformats.org/officeDocument/2006/customXml" ds:itemID="{5F0C172B-657B-4E1E-A367-352866080B69}">
  <ds:schemaRefs>
    <ds:schemaRef ds:uri="http://purl.org/dc/dcmitype/"/>
    <ds:schemaRef ds:uri="http://schemas.microsoft.com/office/infopath/2007/PartnerControls"/>
    <ds:schemaRef ds:uri="http://schemas.microsoft.com/office/2006/documentManagement/types"/>
    <ds:schemaRef ds:uri="http://purl.org/dc/terms/"/>
    <ds:schemaRef ds:uri="http://schemas.microsoft.com/office/2006/metadata/properties"/>
    <ds:schemaRef ds:uri="http://purl.org/dc/elements/1.1/"/>
    <ds:schemaRef ds:uri="bdefa185-7b62-4c87-9ee4-145cf4484004"/>
    <ds:schemaRef ds:uri="http://schemas.openxmlformats.org/package/2006/metadata/core-properties"/>
    <ds:schemaRef ds:uri="a4516202-7a57-42a8-b6a2-0720747e5a39"/>
    <ds:schemaRef ds:uri="http://www.w3.org/XML/1998/namespace"/>
  </ds:schemaRefs>
</ds:datastoreItem>
</file>

<file path=customXml/itemProps3.xml><?xml version="1.0" encoding="utf-8"?>
<ds:datastoreItem xmlns:ds="http://schemas.openxmlformats.org/officeDocument/2006/customXml" ds:itemID="{05AD7B77-1532-4E94-A3DA-320446AA14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516202-7a57-42a8-b6a2-0720747e5a39"/>
    <ds:schemaRef ds:uri="bdefa185-7b62-4c87-9ee4-145cf44840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312</TotalTime>
  <Words>1784</Words>
  <Application>Microsoft Office PowerPoint</Application>
  <PresentationFormat>Widescreen</PresentationFormat>
  <Paragraphs>216</Paragraphs>
  <Slides>43</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Comic Sans MS</vt:lpstr>
      <vt:lpstr>Wingdings</vt:lpstr>
      <vt:lpstr>Office Theme</vt:lpstr>
      <vt:lpstr>PowerPoint Presentation</vt:lpstr>
      <vt:lpstr>What is communication?</vt:lpstr>
      <vt:lpstr>Why do we communicate?</vt:lpstr>
      <vt:lpstr>Neurodiversity</vt:lpstr>
      <vt:lpstr>Damian Milton</vt:lpstr>
      <vt:lpstr>What do we do when someone doesn’t use speech for communication?</vt:lpstr>
      <vt:lpstr>PowerPoint Presentation</vt:lpstr>
      <vt:lpstr>PowerPoint Presentation</vt:lpstr>
      <vt:lpstr>PowerPoint Presentation</vt:lpstr>
      <vt:lpstr>PowerPoint Presentation</vt:lpstr>
      <vt:lpstr>PowerPoint Presentation</vt:lpstr>
      <vt:lpstr>PowerPoint Presentation</vt:lpstr>
      <vt:lpstr>How do we communicate without words? (no-tech AAC)</vt:lpstr>
      <vt:lpstr>Why will we respond to nonverbal communication?</vt:lpstr>
      <vt:lpstr>What are the “fundamentals of communication”?</vt:lpstr>
      <vt:lpstr>What can we do to make sure the non-verbal communication is intentional and person-directed?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we use this method as a starting point?</vt:lpstr>
      <vt:lpstr>Beyond requesting</vt:lpstr>
      <vt:lpstr>PowerPoint Presentation</vt:lpstr>
      <vt:lpstr>PowerPoint Presentation</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Damian Milton</vt:lpstr>
      <vt:lpstr>Why do we communicate?</vt:lpstr>
      <vt:lpstr> Thank you so much for listening.</vt:lpstr>
    </vt:vector>
  </TitlesOfParts>
  <Company>Fairway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Korel</dc:creator>
  <cp:lastModifiedBy>Emily</cp:lastModifiedBy>
  <cp:revision>278</cp:revision>
  <dcterms:created xsi:type="dcterms:W3CDTF">2019-03-01T09:02:47Z</dcterms:created>
  <dcterms:modified xsi:type="dcterms:W3CDTF">2022-11-17T11:33:10Z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0x010100750864677F3F8B44B8FA79847638B60C</vt:lpwstr>
  </property>
  <property fmtid="{D5CDD505-2E9C-101B-9397-08002B2CF9AE}" pid="3" name="MediaServiceImageTags">
    <vt:lpwstr/>
  </property>
</Properties>
</file>